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lear Sans Regular" charset="1" panose="020B0503030202020304"/>
      <p:regular r:id="rId11"/>
    </p:embeddedFont>
    <p:embeddedFont>
      <p:font typeface="Clear Sans Regular Bold" charset="1" panose="020B0603030202020304"/>
      <p:regular r:id="rId12"/>
    </p:embeddedFont>
    <p:embeddedFont>
      <p:font typeface="Clear Sans Regular Italics" charset="1" panose="020B0503030202090304"/>
      <p:regular r:id="rId13"/>
    </p:embeddedFont>
    <p:embeddedFont>
      <p:font typeface="Clear Sans Regular Bold Italics" charset="1" panose="020B0603030202090304"/>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Open Sans Extra Bold" charset="1" panose="020B0906030804020204"/>
      <p:regular r:id="rId19"/>
    </p:embeddedFont>
    <p:embeddedFont>
      <p:font typeface="Open Sans Extra Bold Italics" charset="1" panose="020B09060308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6101" r="0" b="44216"/>
          <a:stretch>
            <a:fillRect/>
          </a:stretch>
        </p:blipFill>
        <p:spPr>
          <a:xfrm flipH="false" flipV="false" rot="0">
            <a:off x="-204719" y="-224451"/>
            <a:ext cx="18697437" cy="2755440"/>
          </a:xfrm>
          <a:prstGeom prst="rect">
            <a:avLst/>
          </a:prstGeom>
        </p:spPr>
      </p:pic>
      <p:grpSp>
        <p:nvGrpSpPr>
          <p:cNvPr name="Group 3" id="3"/>
          <p:cNvGrpSpPr/>
          <p:nvPr/>
        </p:nvGrpSpPr>
        <p:grpSpPr>
          <a:xfrm rot="0">
            <a:off x="454118" y="2731298"/>
            <a:ext cx="7860768" cy="3487709"/>
            <a:chOff x="0" y="0"/>
            <a:chExt cx="10481024" cy="4650279"/>
          </a:xfrm>
        </p:grpSpPr>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4178410"/>
              <a:ext cx="6384923" cy="471868"/>
            </a:xfrm>
            <a:prstGeom prst="rect">
              <a:avLst/>
            </a:prstGeom>
          </p:spPr>
        </p:pic>
        <p:sp>
          <p:nvSpPr>
            <p:cNvPr name="TextBox 5" id="5"/>
            <p:cNvSpPr txBox="true"/>
            <p:nvPr/>
          </p:nvSpPr>
          <p:spPr>
            <a:xfrm rot="0">
              <a:off x="0" y="104775"/>
              <a:ext cx="10481024" cy="3793866"/>
            </a:xfrm>
            <a:prstGeom prst="rect">
              <a:avLst/>
            </a:prstGeom>
          </p:spPr>
          <p:txBody>
            <a:bodyPr anchor="t" rtlCol="false" tIns="0" lIns="0" bIns="0" rIns="0">
              <a:spAutoFit/>
            </a:bodyPr>
            <a:lstStyle/>
            <a:p>
              <a:pPr marL="0" indent="0" lvl="0">
                <a:lnSpc>
                  <a:spcPts val="10905"/>
                </a:lnSpc>
                <a:spcBef>
                  <a:spcPct val="0"/>
                </a:spcBef>
              </a:pPr>
              <a:r>
                <a:rPr lang="en-US" sz="10098" spc="-100">
                  <a:solidFill>
                    <a:srgbClr val="000000"/>
                  </a:solidFill>
                  <a:latin typeface="Hammersmith One Bold"/>
                </a:rPr>
                <a:t>SMART HELMET</a:t>
              </a:r>
            </a:p>
          </p:txBody>
        </p:sp>
      </p:grpSp>
      <p:grpSp>
        <p:nvGrpSpPr>
          <p:cNvPr name="Group 6" id="6"/>
          <p:cNvGrpSpPr/>
          <p:nvPr/>
        </p:nvGrpSpPr>
        <p:grpSpPr>
          <a:xfrm rot="0">
            <a:off x="9885275" y="6219007"/>
            <a:ext cx="6406005" cy="2735371"/>
            <a:chOff x="0" y="0"/>
            <a:chExt cx="2166970" cy="925298"/>
          </a:xfrm>
        </p:grpSpPr>
        <p:sp>
          <p:nvSpPr>
            <p:cNvPr name="Freeform 7" id="7"/>
            <p:cNvSpPr/>
            <p:nvPr/>
          </p:nvSpPr>
          <p:spPr>
            <a:xfrm>
              <a:off x="0" y="0"/>
              <a:ext cx="2166969" cy="925298"/>
            </a:xfrm>
            <a:custGeom>
              <a:avLst/>
              <a:gdLst/>
              <a:ahLst/>
              <a:cxnLst/>
              <a:rect r="r" b="b" t="t" l="l"/>
              <a:pathLst>
                <a:path h="925298" w="2166969">
                  <a:moveTo>
                    <a:pt x="0" y="0"/>
                  </a:moveTo>
                  <a:lnTo>
                    <a:pt x="2166969" y="0"/>
                  </a:lnTo>
                  <a:lnTo>
                    <a:pt x="2166969" y="925298"/>
                  </a:lnTo>
                  <a:lnTo>
                    <a:pt x="0" y="925298"/>
                  </a:lnTo>
                  <a:close/>
                </a:path>
              </a:pathLst>
            </a:custGeom>
            <a:solidFill>
              <a:srgbClr val="FFFFFF"/>
            </a:solidFill>
          </p:spPr>
        </p:sp>
      </p:grpSp>
      <p:pic>
        <p:nvPicPr>
          <p:cNvPr name="Picture 8" id="8"/>
          <p:cNvPicPr>
            <a:picLocks noChangeAspect="true"/>
          </p:cNvPicPr>
          <p:nvPr/>
        </p:nvPicPr>
        <p:blipFill>
          <a:blip r:embed="rId5"/>
          <a:srcRect l="0" t="23884" r="0" b="35933"/>
          <a:stretch>
            <a:fillRect/>
          </a:stretch>
        </p:blipFill>
        <p:spPr>
          <a:xfrm flipH="false" flipV="false" rot="0">
            <a:off x="0" y="0"/>
            <a:ext cx="18492719" cy="2731298"/>
          </a:xfrm>
          <a:prstGeom prst="rect">
            <a:avLst/>
          </a:prstGeom>
        </p:spPr>
      </p:pic>
      <p:pic>
        <p:nvPicPr>
          <p:cNvPr name="Picture 9" id="9"/>
          <p:cNvPicPr>
            <a:picLocks noChangeAspect="true"/>
          </p:cNvPicPr>
          <p:nvPr/>
        </p:nvPicPr>
        <p:blipFill>
          <a:blip r:embed="rId6"/>
          <a:srcRect l="0" t="6123" r="0" b="53354"/>
          <a:stretch>
            <a:fillRect/>
          </a:stretch>
        </p:blipFill>
        <p:spPr>
          <a:xfrm flipH="false" flipV="false" rot="0">
            <a:off x="0" y="0"/>
            <a:ext cx="18288000" cy="2731298"/>
          </a:xfrm>
          <a:prstGeom prst="rect">
            <a:avLst/>
          </a:prstGeom>
        </p:spPr>
      </p:pic>
      <p:sp>
        <p:nvSpPr>
          <p:cNvPr name="TextBox 10" id="10"/>
          <p:cNvSpPr txBox="true"/>
          <p:nvPr/>
        </p:nvSpPr>
        <p:spPr>
          <a:xfrm rot="0">
            <a:off x="394736" y="7054739"/>
            <a:ext cx="6913066" cy="2528011"/>
          </a:xfrm>
          <a:prstGeom prst="rect">
            <a:avLst/>
          </a:prstGeom>
        </p:spPr>
        <p:txBody>
          <a:bodyPr anchor="t" rtlCol="false" tIns="0" lIns="0" bIns="0" rIns="0">
            <a:spAutoFit/>
          </a:bodyPr>
          <a:lstStyle/>
          <a:p>
            <a:pPr algn="ctr">
              <a:lnSpc>
                <a:spcPts val="5035"/>
              </a:lnSpc>
            </a:pPr>
            <a:r>
              <a:rPr lang="en-US" sz="3597">
                <a:solidFill>
                  <a:srgbClr val="000000"/>
                </a:solidFill>
                <a:latin typeface="Open Sans Bold"/>
              </a:rPr>
              <a:t>Project Members:</a:t>
            </a:r>
          </a:p>
          <a:p>
            <a:pPr algn="ctr">
              <a:lnSpc>
                <a:spcPts val="5035"/>
              </a:lnSpc>
            </a:pPr>
            <a:r>
              <a:rPr lang="en-US" sz="3597">
                <a:solidFill>
                  <a:srgbClr val="000000"/>
                </a:solidFill>
                <a:latin typeface="Open Sans"/>
              </a:rPr>
              <a:t>1.Chinmay Kulkarni - 19151265</a:t>
            </a:r>
          </a:p>
          <a:p>
            <a:pPr algn="ctr">
              <a:lnSpc>
                <a:spcPts val="5035"/>
              </a:lnSpc>
            </a:pPr>
            <a:r>
              <a:rPr lang="en-US" sz="3597">
                <a:solidFill>
                  <a:srgbClr val="000000"/>
                </a:solidFill>
                <a:latin typeface="Open Sans"/>
              </a:rPr>
              <a:t>2.Pratiksha Thorat - 19151167</a:t>
            </a:r>
          </a:p>
          <a:p>
            <a:pPr algn="ctr">
              <a:lnSpc>
                <a:spcPts val="5035"/>
              </a:lnSpc>
            </a:pPr>
            <a:r>
              <a:rPr lang="en-US" sz="3597">
                <a:solidFill>
                  <a:srgbClr val="000000"/>
                </a:solidFill>
                <a:latin typeface="Open Sans"/>
              </a:rPr>
              <a:t>3.Komal Suryawanshi -19151154</a:t>
            </a:r>
          </a:p>
        </p:txBody>
      </p:sp>
      <p:sp>
        <p:nvSpPr>
          <p:cNvPr name="TextBox 11" id="11"/>
          <p:cNvSpPr txBox="true"/>
          <p:nvPr/>
        </p:nvSpPr>
        <p:spPr>
          <a:xfrm rot="0">
            <a:off x="11783231" y="7393029"/>
            <a:ext cx="5982735" cy="1561350"/>
          </a:xfrm>
          <a:prstGeom prst="rect">
            <a:avLst/>
          </a:prstGeom>
        </p:spPr>
        <p:txBody>
          <a:bodyPr anchor="t" rtlCol="false" tIns="0" lIns="0" bIns="0" rIns="0">
            <a:spAutoFit/>
          </a:bodyPr>
          <a:lstStyle/>
          <a:p>
            <a:pPr algn="ctr">
              <a:lnSpc>
                <a:spcPts val="5883"/>
              </a:lnSpc>
            </a:pPr>
            <a:r>
              <a:rPr lang="en-US" sz="4202">
                <a:solidFill>
                  <a:srgbClr val="000000"/>
                </a:solidFill>
                <a:latin typeface="Open Sans Bold"/>
              </a:rPr>
              <a:t>Guided by:</a:t>
            </a:r>
          </a:p>
          <a:p>
            <a:pPr algn="ctr">
              <a:lnSpc>
                <a:spcPts val="6798"/>
              </a:lnSpc>
            </a:pPr>
            <a:r>
              <a:rPr lang="en-US" sz="4856">
                <a:solidFill>
                  <a:srgbClr val="000000"/>
                </a:solidFill>
                <a:latin typeface="Open Sans"/>
              </a:rPr>
              <a:t>Prof. Ashwini Shinde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983596" y="1991773"/>
            <a:ext cx="12608808" cy="6303453"/>
            <a:chOff x="0" y="0"/>
            <a:chExt cx="16811744" cy="840460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8403569" y="-3569"/>
              <a:ext cx="8404605" cy="841174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3569" y="-3569"/>
              <a:ext cx="8404605" cy="8411744"/>
            </a:xfrm>
            <a:prstGeom prst="rect">
              <a:avLst/>
            </a:prstGeom>
          </p:spPr>
        </p:pic>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432196" y="624308"/>
            <a:ext cx="689712" cy="702485"/>
          </a:xfrm>
          <a:prstGeom prst="rect">
            <a:avLst/>
          </a:prstGeom>
        </p:spPr>
      </p:pic>
      <p:pic>
        <p:nvPicPr>
          <p:cNvPr name="Picture 6" id="6"/>
          <p:cNvPicPr>
            <a:picLocks noChangeAspect="true"/>
          </p:cNvPicPr>
          <p:nvPr/>
        </p:nvPicPr>
        <p:blipFill>
          <a:blip r:embed="rId6"/>
          <a:srcRect l="0" t="5406" r="0" b="24409"/>
          <a:stretch>
            <a:fillRect/>
          </a:stretch>
        </p:blipFill>
        <p:spPr>
          <a:xfrm flipH="false" flipV="false" rot="0">
            <a:off x="1128295" y="2494463"/>
            <a:ext cx="3988424" cy="5797760"/>
          </a:xfrm>
          <a:prstGeom prst="rect">
            <a:avLst/>
          </a:prstGeom>
        </p:spPr>
      </p:pic>
      <p:pic>
        <p:nvPicPr>
          <p:cNvPr name="Picture 7" id="7"/>
          <p:cNvPicPr>
            <a:picLocks noChangeAspect="true"/>
          </p:cNvPicPr>
          <p:nvPr/>
        </p:nvPicPr>
        <p:blipFill>
          <a:blip r:embed="rId7"/>
          <a:srcRect l="718" t="0" r="718" b="22728"/>
          <a:stretch>
            <a:fillRect/>
          </a:stretch>
        </p:blipFill>
        <p:spPr>
          <a:xfrm flipH="false" flipV="false" rot="0">
            <a:off x="12017397" y="2494463"/>
            <a:ext cx="4693896" cy="5836780"/>
          </a:xfrm>
          <a:prstGeom prst="rect">
            <a:avLst/>
          </a:prstGeom>
        </p:spPr>
      </p:pic>
      <p:pic>
        <p:nvPicPr>
          <p:cNvPr name="Picture 8" id="8"/>
          <p:cNvPicPr>
            <a:picLocks noChangeAspect="true"/>
          </p:cNvPicPr>
          <p:nvPr/>
        </p:nvPicPr>
        <p:blipFill>
          <a:blip r:embed="rId8"/>
          <a:srcRect l="5309" t="0" r="5309" b="24305"/>
          <a:stretch>
            <a:fillRect/>
          </a:stretch>
        </p:blipFill>
        <p:spPr>
          <a:xfrm flipH="false" flipV="false" rot="0">
            <a:off x="6118800" y="2494463"/>
            <a:ext cx="5169064" cy="5836780"/>
          </a:xfrm>
          <a:prstGeom prst="rect">
            <a:avLst/>
          </a:prstGeom>
        </p:spPr>
      </p:pic>
      <p:sp>
        <p:nvSpPr>
          <p:cNvPr name="TextBox 9" id="9"/>
          <p:cNvSpPr txBox="true"/>
          <p:nvPr/>
        </p:nvSpPr>
        <p:spPr>
          <a:xfrm rot="0">
            <a:off x="1373958" y="633535"/>
            <a:ext cx="7770042" cy="847480"/>
          </a:xfrm>
          <a:prstGeom prst="rect">
            <a:avLst/>
          </a:prstGeom>
        </p:spPr>
        <p:txBody>
          <a:bodyPr anchor="t" rtlCol="false" tIns="0" lIns="0" bIns="0" rIns="0">
            <a:spAutoFit/>
          </a:bodyPr>
          <a:lstStyle/>
          <a:p>
            <a:pPr marL="0" indent="0" lvl="0">
              <a:lnSpc>
                <a:spcPts val="6578"/>
              </a:lnSpc>
              <a:spcBef>
                <a:spcPct val="0"/>
              </a:spcBef>
            </a:pPr>
            <a:r>
              <a:rPr lang="en-US" sz="5980">
                <a:solidFill>
                  <a:srgbClr val="000000"/>
                </a:solidFill>
                <a:latin typeface="Open Sans Extra Bold Bold"/>
              </a:rPr>
              <a:t>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0919" y="3458187"/>
            <a:ext cx="4912356" cy="4038822"/>
            <a:chOff x="0" y="0"/>
            <a:chExt cx="6549808" cy="5385097"/>
          </a:xfrm>
        </p:grpSpPr>
        <p:sp>
          <p:nvSpPr>
            <p:cNvPr name="TextBox 3" id="3"/>
            <p:cNvSpPr txBox="true"/>
            <p:nvPr/>
          </p:nvSpPr>
          <p:spPr>
            <a:xfrm rot="0">
              <a:off x="0" y="76200"/>
              <a:ext cx="6549808" cy="2765214"/>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Working Principle</a:t>
              </a:r>
            </a:p>
          </p:txBody>
        </p:sp>
        <p:sp>
          <p:nvSpPr>
            <p:cNvPr name="TextBox 4" id="4"/>
            <p:cNvSpPr txBox="true"/>
            <p:nvPr/>
          </p:nvSpPr>
          <p:spPr>
            <a:xfrm rot="0">
              <a:off x="0" y="4718347"/>
              <a:ext cx="6549808" cy="666750"/>
            </a:xfrm>
            <a:prstGeom prst="rect">
              <a:avLst/>
            </a:prstGeom>
          </p:spPr>
          <p:txBody>
            <a:bodyPr anchor="t" rtlCol="false" tIns="0" lIns="0" bIns="0" rIns="0">
              <a:spAutoFit/>
            </a:bodyPr>
            <a:lstStyle/>
            <a:p>
              <a:pPr>
                <a:lnSpc>
                  <a:spcPts val="4200"/>
                </a:lnSpc>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618694"/>
              <a:ext cx="5135377" cy="379522"/>
            </a:xfrm>
            <a:prstGeom prst="rect">
              <a:avLst/>
            </a:prstGeom>
          </p:spPr>
        </p:pic>
      </p:grpSp>
      <p:grpSp>
        <p:nvGrpSpPr>
          <p:cNvPr name="Group 6" id="6"/>
          <p:cNvGrpSpPr/>
          <p:nvPr/>
        </p:nvGrpSpPr>
        <p:grpSpPr>
          <a:xfrm rot="0">
            <a:off x="5353275" y="398481"/>
            <a:ext cx="8771798" cy="1910080"/>
            <a:chOff x="0" y="0"/>
            <a:chExt cx="11695731" cy="2546774"/>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57150"/>
              <a:ext cx="10602180" cy="2603924"/>
            </a:xfrm>
            <a:prstGeom prst="rect">
              <a:avLst/>
            </a:prstGeom>
          </p:spPr>
          <p:txBody>
            <a:bodyPr anchor="t" rtlCol="false" tIns="0" lIns="0" bIns="0" rIns="0">
              <a:spAutoFit/>
            </a:bodyPr>
            <a:lstStyle/>
            <a:p>
              <a:pPr>
                <a:lnSpc>
                  <a:spcPts val="3919"/>
                </a:lnSpc>
              </a:pPr>
              <a:r>
                <a:rPr lang="en-US" sz="2799">
                  <a:solidFill>
                    <a:srgbClr val="000000"/>
                  </a:solidFill>
                  <a:latin typeface="Clear Sans Regular"/>
                </a:rPr>
                <a:t>In the smart helmet, the Raspberry Pi which controls all of the other input modules and output systems. </a:t>
              </a:r>
            </a:p>
            <a:p>
              <a:pPr>
                <a:lnSpc>
                  <a:spcPts val="3919"/>
                </a:lnSpc>
              </a:pPr>
            </a:p>
          </p:txBody>
        </p:sp>
      </p:grpSp>
      <p:grpSp>
        <p:nvGrpSpPr>
          <p:cNvPr name="Group 9" id="9"/>
          <p:cNvGrpSpPr/>
          <p:nvPr/>
        </p:nvGrpSpPr>
        <p:grpSpPr>
          <a:xfrm rot="0">
            <a:off x="9144000" y="1871767"/>
            <a:ext cx="8771798" cy="2405380"/>
            <a:chOff x="0" y="0"/>
            <a:chExt cx="11695731" cy="3207173"/>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11" id="11"/>
            <p:cNvSpPr txBox="true"/>
            <p:nvPr/>
          </p:nvSpPr>
          <p:spPr>
            <a:xfrm rot="0">
              <a:off x="1093551" y="-57150"/>
              <a:ext cx="10602180" cy="3264323"/>
            </a:xfrm>
            <a:prstGeom prst="rect">
              <a:avLst/>
            </a:prstGeom>
          </p:spPr>
          <p:txBody>
            <a:bodyPr anchor="t" rtlCol="false" tIns="0" lIns="0" bIns="0" rIns="0">
              <a:spAutoFit/>
            </a:bodyPr>
            <a:lstStyle/>
            <a:p>
              <a:pPr>
                <a:lnSpc>
                  <a:spcPts val="3919"/>
                </a:lnSpc>
              </a:pPr>
              <a:r>
                <a:rPr lang="en-US" sz="2799">
                  <a:solidFill>
                    <a:srgbClr val="000000"/>
                  </a:solidFill>
                  <a:latin typeface="Clear Sans Regular"/>
                </a:rPr>
                <a:t>The MQ3 </a:t>
              </a:r>
              <a:r>
                <a:rPr lang="en-US" sz="2799">
                  <a:solidFill>
                    <a:srgbClr val="000000"/>
                  </a:solidFill>
                  <a:latin typeface="Clear Sans Regular"/>
                </a:rPr>
                <a:t>G</a:t>
              </a:r>
              <a:r>
                <a:rPr lang="en-US" sz="2799">
                  <a:solidFill>
                    <a:srgbClr val="000000"/>
                  </a:solidFill>
                  <a:latin typeface="Clear Sans Regular"/>
                </a:rPr>
                <a:t>as Sens</a:t>
              </a:r>
              <a:r>
                <a:rPr lang="en-US" sz="2799">
                  <a:solidFill>
                    <a:srgbClr val="000000"/>
                  </a:solidFill>
                  <a:latin typeface="Clear Sans Regular"/>
                </a:rPr>
                <a:t>o</a:t>
              </a:r>
              <a:r>
                <a:rPr lang="en-US" sz="2799">
                  <a:solidFill>
                    <a:srgbClr val="000000"/>
                  </a:solidFill>
                  <a:latin typeface="Clear Sans Regular"/>
                </a:rPr>
                <a:t>r</a:t>
              </a:r>
              <a:r>
                <a:rPr lang="en-US" sz="2799">
                  <a:solidFill>
                    <a:srgbClr val="000000"/>
                  </a:solidFill>
                  <a:latin typeface="Clear Sans Regular"/>
                </a:rPr>
                <a:t> </a:t>
              </a:r>
              <a:r>
                <a:rPr lang="en-US" sz="2799">
                  <a:solidFill>
                    <a:srgbClr val="000000"/>
                  </a:solidFill>
                  <a:latin typeface="Clear Sans Regular"/>
                </a:rPr>
                <a:t>is</a:t>
              </a:r>
              <a:r>
                <a:rPr lang="en-US" sz="2799">
                  <a:solidFill>
                    <a:srgbClr val="000000"/>
                  </a:solidFill>
                  <a:latin typeface="Clear Sans Regular"/>
                </a:rPr>
                <a:t> </a:t>
              </a:r>
              <a:r>
                <a:rPr lang="en-US" sz="2799">
                  <a:solidFill>
                    <a:srgbClr val="000000"/>
                  </a:solidFill>
                  <a:latin typeface="Clear Sans Regular"/>
                </a:rPr>
                <a:t>us</a:t>
              </a:r>
              <a:r>
                <a:rPr lang="en-US" sz="2799">
                  <a:solidFill>
                    <a:srgbClr val="000000"/>
                  </a:solidFill>
                  <a:latin typeface="Clear Sans Regular"/>
                </a:rPr>
                <a:t>e</a:t>
              </a:r>
              <a:r>
                <a:rPr lang="en-US" sz="2799">
                  <a:solidFill>
                    <a:srgbClr val="000000"/>
                  </a:solidFill>
                  <a:latin typeface="Clear Sans Regular"/>
                </a:rPr>
                <a:t>d for al</a:t>
              </a:r>
              <a:r>
                <a:rPr lang="en-US" sz="2799">
                  <a:solidFill>
                    <a:srgbClr val="000000"/>
                  </a:solidFill>
                  <a:latin typeface="Clear Sans Regular"/>
                </a:rPr>
                <a:t>co</a:t>
              </a:r>
              <a:r>
                <a:rPr lang="en-US" sz="2799">
                  <a:solidFill>
                    <a:srgbClr val="000000"/>
                  </a:solidFill>
                  <a:latin typeface="Clear Sans Regular"/>
                </a:rPr>
                <a:t>hol </a:t>
              </a:r>
              <a:r>
                <a:rPr lang="en-US" sz="2799">
                  <a:solidFill>
                    <a:srgbClr val="000000"/>
                  </a:solidFill>
                  <a:latin typeface="Clear Sans Regular"/>
                </a:rPr>
                <a:t>d</a:t>
              </a:r>
              <a:r>
                <a:rPr lang="en-US" sz="2799">
                  <a:solidFill>
                    <a:srgbClr val="000000"/>
                  </a:solidFill>
                  <a:latin typeface="Clear Sans Regular"/>
                </a:rPr>
                <a:t>etect</a:t>
              </a:r>
              <a:r>
                <a:rPr lang="en-US" sz="2799">
                  <a:solidFill>
                    <a:srgbClr val="000000"/>
                  </a:solidFill>
                  <a:latin typeface="Clear Sans Regular"/>
                </a:rPr>
                <a:t>i</a:t>
              </a:r>
              <a:r>
                <a:rPr lang="en-US" sz="2799">
                  <a:solidFill>
                    <a:srgbClr val="000000"/>
                  </a:solidFill>
                  <a:latin typeface="Clear Sans Regular"/>
                </a:rPr>
                <a:t>o</a:t>
              </a:r>
              <a:r>
                <a:rPr lang="en-US" sz="2799">
                  <a:solidFill>
                    <a:srgbClr val="000000"/>
                  </a:solidFill>
                  <a:latin typeface="Clear Sans Regular"/>
                </a:rPr>
                <a:t>n </a:t>
              </a:r>
              <a:r>
                <a:rPr lang="en-US" sz="2799">
                  <a:solidFill>
                    <a:srgbClr val="000000"/>
                  </a:solidFill>
                  <a:latin typeface="Clear Sans Regular"/>
                </a:rPr>
                <a:t>which preven</a:t>
              </a:r>
              <a:r>
                <a:rPr lang="en-US" sz="2799">
                  <a:solidFill>
                    <a:srgbClr val="000000"/>
                  </a:solidFill>
                  <a:latin typeface="Clear Sans Regular"/>
                </a:rPr>
                <a:t>t</a:t>
              </a:r>
              <a:r>
                <a:rPr lang="en-US" sz="2799">
                  <a:solidFill>
                    <a:srgbClr val="000000"/>
                  </a:solidFill>
                  <a:latin typeface="Clear Sans Regular"/>
                </a:rPr>
                <a:t>s dr</a:t>
              </a:r>
              <a:r>
                <a:rPr lang="en-US" sz="2799">
                  <a:solidFill>
                    <a:srgbClr val="000000"/>
                  </a:solidFill>
                  <a:latin typeface="Clear Sans Regular"/>
                </a:rPr>
                <a:t>u</a:t>
              </a:r>
              <a:r>
                <a:rPr lang="en-US" sz="2799">
                  <a:solidFill>
                    <a:srgbClr val="000000"/>
                  </a:solidFill>
                  <a:latin typeface="Clear Sans Regular"/>
                </a:rPr>
                <a:t>nk </a:t>
              </a:r>
              <a:r>
                <a:rPr lang="en-US" sz="2799">
                  <a:solidFill>
                    <a:srgbClr val="000000"/>
                  </a:solidFill>
                  <a:latin typeface="Clear Sans Regular"/>
                </a:rPr>
                <a:t>d</a:t>
              </a:r>
              <a:r>
                <a:rPr lang="en-US" sz="2799">
                  <a:solidFill>
                    <a:srgbClr val="000000"/>
                  </a:solidFill>
                  <a:latin typeface="Clear Sans Regular"/>
                </a:rPr>
                <a:t>r</a:t>
              </a:r>
              <a:r>
                <a:rPr lang="en-US" sz="2799">
                  <a:solidFill>
                    <a:srgbClr val="000000"/>
                  </a:solidFill>
                  <a:latin typeface="Clear Sans Regular"/>
                </a:rPr>
                <a:t>i</a:t>
              </a:r>
              <a:r>
                <a:rPr lang="en-US" sz="2799">
                  <a:solidFill>
                    <a:srgbClr val="000000"/>
                  </a:solidFill>
                  <a:latin typeface="Clear Sans Regular"/>
                </a:rPr>
                <a:t>ving. If any alcohol is detected, then message will be displayed on LCD (Alcohol Detected).</a:t>
              </a:r>
            </a:p>
            <a:p>
              <a:pPr>
                <a:lnSpc>
                  <a:spcPts val="3919"/>
                </a:lnSpc>
              </a:pPr>
            </a:p>
          </p:txBody>
        </p:sp>
      </p:grpSp>
      <p:grpSp>
        <p:nvGrpSpPr>
          <p:cNvPr name="Group 12" id="12"/>
          <p:cNvGrpSpPr/>
          <p:nvPr/>
        </p:nvGrpSpPr>
        <p:grpSpPr>
          <a:xfrm rot="0">
            <a:off x="5353275" y="4043680"/>
            <a:ext cx="8771798" cy="2352040"/>
            <a:chOff x="0" y="0"/>
            <a:chExt cx="11695731" cy="3136053"/>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57150"/>
              <a:ext cx="10602180" cy="3193203"/>
            </a:xfrm>
            <a:prstGeom prst="rect">
              <a:avLst/>
            </a:prstGeom>
          </p:spPr>
          <p:txBody>
            <a:bodyPr anchor="t" rtlCol="false" tIns="0" lIns="0" bIns="0" rIns="0">
              <a:spAutoFit/>
            </a:bodyPr>
            <a:lstStyle/>
            <a:p>
              <a:pPr>
                <a:lnSpc>
                  <a:spcPts val="3919"/>
                </a:lnSpc>
              </a:pPr>
              <a:r>
                <a:rPr lang="en-US" sz="2799">
                  <a:solidFill>
                    <a:srgbClr val="000000"/>
                  </a:solidFill>
                  <a:latin typeface="Clear Sans Regular"/>
                </a:rPr>
                <a:t>The touch sensor is used f</a:t>
              </a:r>
              <a:r>
                <a:rPr lang="en-US" sz="2799">
                  <a:solidFill>
                    <a:srgbClr val="000000"/>
                  </a:solidFill>
                  <a:latin typeface="Clear Sans Regular"/>
                </a:rPr>
                <a:t>o</a:t>
              </a:r>
              <a:r>
                <a:rPr lang="en-US" sz="2799">
                  <a:solidFill>
                    <a:srgbClr val="000000"/>
                  </a:solidFill>
                  <a:latin typeface="Clear Sans Regular"/>
                </a:rPr>
                <a:t>r</a:t>
              </a:r>
              <a:r>
                <a:rPr lang="en-US" sz="2799">
                  <a:solidFill>
                    <a:srgbClr val="000000"/>
                  </a:solidFill>
                  <a:latin typeface="Clear Sans Regular"/>
                </a:rPr>
                <a:t> </a:t>
              </a:r>
              <a:r>
                <a:rPr lang="en-US" sz="2799">
                  <a:solidFill>
                    <a:srgbClr val="000000"/>
                  </a:solidFill>
                  <a:latin typeface="Clear Sans Regular"/>
                </a:rPr>
                <a:t>hel</a:t>
              </a:r>
              <a:r>
                <a:rPr lang="en-US" sz="2799">
                  <a:solidFill>
                    <a:srgbClr val="000000"/>
                  </a:solidFill>
                  <a:latin typeface="Clear Sans Regular"/>
                </a:rPr>
                <a:t>me</a:t>
              </a:r>
              <a:r>
                <a:rPr lang="en-US" sz="2799">
                  <a:solidFill>
                    <a:srgbClr val="000000"/>
                  </a:solidFill>
                  <a:latin typeface="Clear Sans Regular"/>
                </a:rPr>
                <a:t>t detection.   If the driver is trying to ride the bike without wearing the helmet, then message will be displayed on LCD (Helmet Not Weared). </a:t>
              </a:r>
            </a:p>
            <a:p>
              <a:pPr>
                <a:lnSpc>
                  <a:spcPts val="3499"/>
                </a:lnSpc>
              </a:pPr>
            </a:p>
          </p:txBody>
        </p:sp>
      </p:grpSp>
      <p:grpSp>
        <p:nvGrpSpPr>
          <p:cNvPr name="Group 15" id="15"/>
          <p:cNvGrpSpPr/>
          <p:nvPr/>
        </p:nvGrpSpPr>
        <p:grpSpPr>
          <a:xfrm rot="0">
            <a:off x="8897449" y="6395720"/>
            <a:ext cx="8361851" cy="3891280"/>
            <a:chOff x="0" y="0"/>
            <a:chExt cx="11149135" cy="5188374"/>
          </a:xfrm>
        </p:grpSpPr>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15" y="-215"/>
              <a:ext cx="507385" cy="507816"/>
            </a:xfrm>
            <a:prstGeom prst="rect">
              <a:avLst/>
            </a:prstGeom>
          </p:spPr>
        </p:pic>
        <p:sp>
          <p:nvSpPr>
            <p:cNvPr name="TextBox 17" id="17"/>
            <p:cNvSpPr txBox="true"/>
            <p:nvPr/>
          </p:nvSpPr>
          <p:spPr>
            <a:xfrm rot="0">
              <a:off x="1042444" y="-57150"/>
              <a:ext cx="10106691" cy="5245524"/>
            </a:xfrm>
            <a:prstGeom prst="rect">
              <a:avLst/>
            </a:prstGeom>
          </p:spPr>
          <p:txBody>
            <a:bodyPr anchor="t" rtlCol="false" tIns="0" lIns="0" bIns="0" rIns="0">
              <a:spAutoFit/>
            </a:bodyPr>
            <a:lstStyle/>
            <a:p>
              <a:pPr>
                <a:lnSpc>
                  <a:spcPts val="3919"/>
                </a:lnSpc>
              </a:pPr>
              <a:r>
                <a:rPr lang="en-US" sz="2799">
                  <a:solidFill>
                    <a:srgbClr val="000000"/>
                  </a:solidFill>
                  <a:latin typeface="Clear Sans Regular"/>
                </a:rPr>
                <a:t>The vibration sensor is for accident detection and reporting. The vibration sensor detects if any accident has occurred. If the vibration sensor detects any accidents, the Twilio API service transmits the current location of the bike rider and then sends the location to the registered mobile number. </a:t>
              </a:r>
            </a:p>
            <a:p>
              <a:pPr>
                <a:lnSpc>
                  <a:spcPts val="391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430977" y="4742132"/>
            <a:ext cx="10861953" cy="802736"/>
          </a:xfrm>
          <a:prstGeom prst="rect">
            <a:avLst/>
          </a:prstGeom>
        </p:spPr>
      </p:pic>
      <p:sp>
        <p:nvSpPr>
          <p:cNvPr name="TextBox 3" id="3"/>
          <p:cNvSpPr txBox="true"/>
          <p:nvPr/>
        </p:nvSpPr>
        <p:spPr>
          <a:xfrm rot="0">
            <a:off x="6268059" y="805231"/>
            <a:ext cx="12769772" cy="1035685"/>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Advantages</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563201" y="1022314"/>
            <a:ext cx="689712" cy="702485"/>
          </a:xfrm>
          <a:prstGeom prst="rect">
            <a:avLst/>
          </a:prstGeom>
        </p:spPr>
      </p:pic>
      <p:grpSp>
        <p:nvGrpSpPr>
          <p:cNvPr name="Group 5" id="5"/>
          <p:cNvGrpSpPr/>
          <p:nvPr/>
        </p:nvGrpSpPr>
        <p:grpSpPr>
          <a:xfrm rot="0">
            <a:off x="744404" y="3143876"/>
            <a:ext cx="8771798" cy="2195831"/>
            <a:chOff x="0" y="0"/>
            <a:chExt cx="11695731" cy="2927775"/>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226"/>
              <a:ext cx="532260" cy="532712"/>
            </a:xfrm>
            <a:prstGeom prst="rect">
              <a:avLst/>
            </a:prstGeom>
          </p:spPr>
        </p:pic>
        <p:sp>
          <p:nvSpPr>
            <p:cNvPr name="TextBox 7" id="7"/>
            <p:cNvSpPr txBox="true"/>
            <p:nvPr/>
          </p:nvSpPr>
          <p:spPr>
            <a:xfrm rot="0">
              <a:off x="1093551" y="-76200"/>
              <a:ext cx="10602180" cy="3003975"/>
            </a:xfrm>
            <a:prstGeom prst="rect">
              <a:avLst/>
            </a:prstGeom>
          </p:spPr>
          <p:txBody>
            <a:bodyPr anchor="t" rtlCol="false" tIns="0" lIns="0" bIns="0" rIns="0">
              <a:spAutoFit/>
            </a:bodyPr>
            <a:lstStyle/>
            <a:p>
              <a:pPr>
                <a:lnSpc>
                  <a:spcPts val="5039"/>
                </a:lnSpc>
              </a:pPr>
              <a:r>
                <a:rPr lang="en-US" sz="3599">
                  <a:solidFill>
                    <a:srgbClr val="000000"/>
                  </a:solidFill>
                  <a:latin typeface="Clear Sans Regular"/>
                </a:rPr>
                <a:t>Detection of accident in remote area can be easily detected and medical services provided in short time. </a:t>
              </a:r>
            </a:p>
            <a:p>
              <a:pPr>
                <a:lnSpc>
                  <a:spcPts val="2799"/>
                </a:lnSpc>
              </a:pPr>
            </a:p>
          </p:txBody>
        </p:sp>
      </p:grpSp>
      <p:grpSp>
        <p:nvGrpSpPr>
          <p:cNvPr name="Group 8" id="8"/>
          <p:cNvGrpSpPr/>
          <p:nvPr/>
        </p:nvGrpSpPr>
        <p:grpSpPr>
          <a:xfrm rot="0">
            <a:off x="10253101" y="3143876"/>
            <a:ext cx="8034899" cy="2254495"/>
            <a:chOff x="0" y="0"/>
            <a:chExt cx="10713199" cy="3005994"/>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07" y="-207"/>
              <a:ext cx="487546" cy="487960"/>
            </a:xfrm>
            <a:prstGeom prst="rect">
              <a:avLst/>
            </a:prstGeom>
          </p:spPr>
        </p:pic>
        <p:sp>
          <p:nvSpPr>
            <p:cNvPr name="TextBox 10" id="10"/>
            <p:cNvSpPr txBox="true"/>
            <p:nvPr/>
          </p:nvSpPr>
          <p:spPr>
            <a:xfrm rot="0">
              <a:off x="1001684" y="-66675"/>
              <a:ext cx="9711515" cy="3072669"/>
            </a:xfrm>
            <a:prstGeom prst="rect">
              <a:avLst/>
            </a:prstGeom>
          </p:spPr>
          <p:txBody>
            <a:bodyPr anchor="t" rtlCol="false" tIns="0" lIns="0" bIns="0" rIns="0">
              <a:spAutoFit/>
            </a:bodyPr>
            <a:lstStyle/>
            <a:p>
              <a:pPr>
                <a:lnSpc>
                  <a:spcPts val="4616"/>
                </a:lnSpc>
              </a:pPr>
              <a:r>
                <a:rPr lang="en-US" sz="3297">
                  <a:solidFill>
                    <a:srgbClr val="000000"/>
                  </a:solidFill>
                  <a:latin typeface="Clear Sans Regular"/>
                </a:rPr>
                <a:t>It will reduce the probability of accidents by simply avoiding drunken drive by using alcohol detector</a:t>
              </a:r>
            </a:p>
            <a:p>
              <a:pPr>
                <a:lnSpc>
                  <a:spcPts val="4616"/>
                </a:lnSpc>
              </a:pPr>
            </a:p>
          </p:txBody>
        </p:sp>
      </p:grpSp>
      <p:grpSp>
        <p:nvGrpSpPr>
          <p:cNvPr name="Group 11" id="11"/>
          <p:cNvGrpSpPr/>
          <p:nvPr/>
        </p:nvGrpSpPr>
        <p:grpSpPr>
          <a:xfrm rot="0">
            <a:off x="744404" y="6244694"/>
            <a:ext cx="8771798" cy="1557655"/>
            <a:chOff x="0" y="0"/>
            <a:chExt cx="11695731" cy="2076874"/>
          </a:xfrm>
        </p:grpSpPr>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226"/>
              <a:ext cx="532260" cy="532712"/>
            </a:xfrm>
            <a:prstGeom prst="rect">
              <a:avLst/>
            </a:prstGeom>
          </p:spPr>
        </p:pic>
        <p:sp>
          <p:nvSpPr>
            <p:cNvPr name="TextBox 13" id="13"/>
            <p:cNvSpPr txBox="true"/>
            <p:nvPr/>
          </p:nvSpPr>
          <p:spPr>
            <a:xfrm rot="0">
              <a:off x="1093551" y="-76200"/>
              <a:ext cx="10602180" cy="2153074"/>
            </a:xfrm>
            <a:prstGeom prst="rect">
              <a:avLst/>
            </a:prstGeom>
          </p:spPr>
          <p:txBody>
            <a:bodyPr anchor="t" rtlCol="false" tIns="0" lIns="0" bIns="0" rIns="0">
              <a:spAutoFit/>
            </a:bodyPr>
            <a:lstStyle/>
            <a:p>
              <a:pPr>
                <a:lnSpc>
                  <a:spcPts val="5040"/>
                </a:lnSpc>
              </a:pPr>
              <a:r>
                <a:rPr lang="en-US" sz="3600">
                  <a:solidFill>
                    <a:srgbClr val="000000"/>
                  </a:solidFill>
                  <a:latin typeface="Clear Sans Regular"/>
                </a:rPr>
                <a:t>Decrease in death rates due to head injuries.</a:t>
              </a:r>
            </a:p>
            <a:p>
              <a:pPr>
                <a:lnSpc>
                  <a:spcPts val="2799"/>
                </a:lnSpc>
              </a:pPr>
            </a:p>
          </p:txBody>
        </p:sp>
      </p:grpSp>
      <p:grpSp>
        <p:nvGrpSpPr>
          <p:cNvPr name="Group 14" id="14"/>
          <p:cNvGrpSpPr/>
          <p:nvPr/>
        </p:nvGrpSpPr>
        <p:grpSpPr>
          <a:xfrm rot="0">
            <a:off x="744404" y="8665845"/>
            <a:ext cx="8771798" cy="1184910"/>
            <a:chOff x="0" y="0"/>
            <a:chExt cx="11695731" cy="1579880"/>
          </a:xfrm>
        </p:grpSpPr>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226"/>
              <a:ext cx="532260" cy="532712"/>
            </a:xfrm>
            <a:prstGeom prst="rect">
              <a:avLst/>
            </a:prstGeom>
          </p:spPr>
        </p:pic>
        <p:sp>
          <p:nvSpPr>
            <p:cNvPr name="TextBox 16" id="16"/>
            <p:cNvSpPr txBox="true"/>
            <p:nvPr/>
          </p:nvSpPr>
          <p:spPr>
            <a:xfrm rot="0">
              <a:off x="1093551" y="-76200"/>
              <a:ext cx="10602180" cy="1656080"/>
            </a:xfrm>
            <a:prstGeom prst="rect">
              <a:avLst/>
            </a:prstGeom>
          </p:spPr>
          <p:txBody>
            <a:bodyPr anchor="t" rtlCol="false" tIns="0" lIns="0" bIns="0" rIns="0">
              <a:spAutoFit/>
            </a:bodyPr>
            <a:lstStyle/>
            <a:p>
              <a:pPr>
                <a:lnSpc>
                  <a:spcPts val="5040"/>
                </a:lnSpc>
              </a:pPr>
              <a:r>
                <a:rPr lang="en-US" sz="3600">
                  <a:solidFill>
                    <a:srgbClr val="000000"/>
                  </a:solidFill>
                  <a:latin typeface="Clear Sans Regular"/>
                </a:rPr>
                <a:t>Security system for motorcycles. </a:t>
              </a:r>
            </a:p>
            <a:p>
              <a:pPr>
                <a:lnSpc>
                  <a:spcPts val="5040"/>
                </a:lnSpc>
              </a:pPr>
            </a:p>
          </p:txBody>
        </p:sp>
      </p:grpSp>
      <p:grpSp>
        <p:nvGrpSpPr>
          <p:cNvPr name="Group 17" id="17"/>
          <p:cNvGrpSpPr/>
          <p:nvPr/>
        </p:nvGrpSpPr>
        <p:grpSpPr>
          <a:xfrm rot="0">
            <a:off x="10253101" y="6244694"/>
            <a:ext cx="8034899" cy="1085368"/>
            <a:chOff x="0" y="0"/>
            <a:chExt cx="10713199" cy="1447158"/>
          </a:xfrm>
        </p:grpSpPr>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07" y="-207"/>
              <a:ext cx="487546" cy="487960"/>
            </a:xfrm>
            <a:prstGeom prst="rect">
              <a:avLst/>
            </a:prstGeom>
          </p:spPr>
        </p:pic>
        <p:sp>
          <p:nvSpPr>
            <p:cNvPr name="TextBox 19" id="19"/>
            <p:cNvSpPr txBox="true"/>
            <p:nvPr/>
          </p:nvSpPr>
          <p:spPr>
            <a:xfrm rot="0">
              <a:off x="1001684" y="-66675"/>
              <a:ext cx="9711515" cy="1513833"/>
            </a:xfrm>
            <a:prstGeom prst="rect">
              <a:avLst/>
            </a:prstGeom>
          </p:spPr>
          <p:txBody>
            <a:bodyPr anchor="t" rtlCol="false" tIns="0" lIns="0" bIns="0" rIns="0">
              <a:spAutoFit/>
            </a:bodyPr>
            <a:lstStyle/>
            <a:p>
              <a:pPr>
                <a:lnSpc>
                  <a:spcPts val="4616"/>
                </a:lnSpc>
              </a:pPr>
              <a:r>
                <a:rPr lang="en-US" sz="3297">
                  <a:solidFill>
                    <a:srgbClr val="000000"/>
                  </a:solidFill>
                  <a:latin typeface="Clear Sans Regular"/>
                </a:rPr>
                <a:t>Provide wireless connection security</a:t>
              </a:r>
            </a:p>
            <a:p>
              <a:pPr>
                <a:lnSpc>
                  <a:spcPts val="4616"/>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430977" y="4742132"/>
            <a:ext cx="10861953" cy="802736"/>
          </a:xfrm>
          <a:prstGeom prst="rect">
            <a:avLst/>
          </a:prstGeom>
        </p:spPr>
      </p:pic>
      <p:sp>
        <p:nvSpPr>
          <p:cNvPr name="TextBox 3" id="3"/>
          <p:cNvSpPr txBox="true"/>
          <p:nvPr/>
        </p:nvSpPr>
        <p:spPr>
          <a:xfrm rot="0">
            <a:off x="6268059" y="805231"/>
            <a:ext cx="12769772" cy="1035685"/>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Applications</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563201" y="1022314"/>
            <a:ext cx="689712" cy="702485"/>
          </a:xfrm>
          <a:prstGeom prst="rect">
            <a:avLst/>
          </a:prstGeom>
        </p:spPr>
      </p:pic>
      <p:grpSp>
        <p:nvGrpSpPr>
          <p:cNvPr name="Group 5" id="5"/>
          <p:cNvGrpSpPr/>
          <p:nvPr/>
        </p:nvGrpSpPr>
        <p:grpSpPr>
          <a:xfrm rot="0">
            <a:off x="744404" y="2947669"/>
            <a:ext cx="8771798" cy="1559561"/>
            <a:chOff x="0" y="0"/>
            <a:chExt cx="11695731" cy="2079415"/>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226"/>
              <a:ext cx="532260" cy="532712"/>
            </a:xfrm>
            <a:prstGeom prst="rect">
              <a:avLst/>
            </a:prstGeom>
          </p:spPr>
        </p:pic>
        <p:sp>
          <p:nvSpPr>
            <p:cNvPr name="TextBox 7" id="7"/>
            <p:cNvSpPr txBox="true"/>
            <p:nvPr/>
          </p:nvSpPr>
          <p:spPr>
            <a:xfrm rot="0">
              <a:off x="1093551" y="-76200"/>
              <a:ext cx="10602180" cy="2155615"/>
            </a:xfrm>
            <a:prstGeom prst="rect">
              <a:avLst/>
            </a:prstGeom>
          </p:spPr>
          <p:txBody>
            <a:bodyPr anchor="t" rtlCol="false" tIns="0" lIns="0" bIns="0" rIns="0">
              <a:spAutoFit/>
            </a:bodyPr>
            <a:lstStyle/>
            <a:p>
              <a:pPr>
                <a:lnSpc>
                  <a:spcPts val="5039"/>
                </a:lnSpc>
              </a:pPr>
              <a:r>
                <a:rPr lang="en-US" sz="3599">
                  <a:solidFill>
                    <a:srgbClr val="000000"/>
                  </a:solidFill>
                  <a:latin typeface="Clear Sans Regular"/>
                </a:rPr>
                <a:t>It can be used in real time safety system.</a:t>
              </a:r>
            </a:p>
            <a:p>
              <a:pPr>
                <a:lnSpc>
                  <a:spcPts val="2799"/>
                </a:lnSpc>
              </a:pPr>
            </a:p>
          </p:txBody>
        </p:sp>
      </p:grpSp>
      <p:grpSp>
        <p:nvGrpSpPr>
          <p:cNvPr name="Group 8" id="8"/>
          <p:cNvGrpSpPr/>
          <p:nvPr/>
        </p:nvGrpSpPr>
        <p:grpSpPr>
          <a:xfrm rot="0">
            <a:off x="9972543" y="2947669"/>
            <a:ext cx="8034899" cy="3434092"/>
            <a:chOff x="0" y="0"/>
            <a:chExt cx="10713199" cy="4578789"/>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07" y="-207"/>
              <a:ext cx="487546" cy="487960"/>
            </a:xfrm>
            <a:prstGeom prst="rect">
              <a:avLst/>
            </a:prstGeom>
          </p:spPr>
        </p:pic>
        <p:sp>
          <p:nvSpPr>
            <p:cNvPr name="TextBox 10" id="10"/>
            <p:cNvSpPr txBox="true"/>
            <p:nvPr/>
          </p:nvSpPr>
          <p:spPr>
            <a:xfrm rot="0">
              <a:off x="1001684" y="-66675"/>
              <a:ext cx="9711515" cy="4645464"/>
            </a:xfrm>
            <a:prstGeom prst="rect">
              <a:avLst/>
            </a:prstGeom>
          </p:spPr>
          <p:txBody>
            <a:bodyPr anchor="t" rtlCol="false" tIns="0" lIns="0" bIns="0" rIns="0">
              <a:spAutoFit/>
            </a:bodyPr>
            <a:lstStyle/>
            <a:p>
              <a:pPr>
                <a:lnSpc>
                  <a:spcPts val="4616"/>
                </a:lnSpc>
              </a:pPr>
              <a:r>
                <a:rPr lang="en-US" sz="3297">
                  <a:solidFill>
                    <a:srgbClr val="000000"/>
                  </a:solidFill>
                  <a:latin typeface="Clear Sans Regular"/>
                </a:rPr>
                <a:t>This safety system technology can further be enhanced in car or another vehicle by replacing the helmet with seat belt.</a:t>
              </a:r>
            </a:p>
            <a:p>
              <a:pPr>
                <a:lnSpc>
                  <a:spcPts val="4616"/>
                </a:lnSpc>
              </a:pPr>
            </a:p>
            <a:p>
              <a:pPr>
                <a:lnSpc>
                  <a:spcPts val="4616"/>
                </a:lnSpc>
              </a:pPr>
            </a:p>
          </p:txBody>
        </p:sp>
      </p:grpSp>
      <p:grpSp>
        <p:nvGrpSpPr>
          <p:cNvPr name="Group 11" id="11"/>
          <p:cNvGrpSpPr/>
          <p:nvPr/>
        </p:nvGrpSpPr>
        <p:grpSpPr>
          <a:xfrm rot="0">
            <a:off x="744404" y="5047478"/>
            <a:ext cx="7705733" cy="3056889"/>
            <a:chOff x="0" y="0"/>
            <a:chExt cx="10274310" cy="4075852"/>
          </a:xfrm>
        </p:grpSpPr>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99" y="-199"/>
              <a:ext cx="467573" cy="467970"/>
            </a:xfrm>
            <a:prstGeom prst="rect">
              <a:avLst/>
            </a:prstGeom>
          </p:spPr>
        </p:pic>
        <p:sp>
          <p:nvSpPr>
            <p:cNvPr name="TextBox 13" id="13"/>
            <p:cNvSpPr txBox="true"/>
            <p:nvPr/>
          </p:nvSpPr>
          <p:spPr>
            <a:xfrm rot="0">
              <a:off x="960648" y="-57150"/>
              <a:ext cx="9313662" cy="4133002"/>
            </a:xfrm>
            <a:prstGeom prst="rect">
              <a:avLst/>
            </a:prstGeom>
          </p:spPr>
          <p:txBody>
            <a:bodyPr anchor="t" rtlCol="false" tIns="0" lIns="0" bIns="0" rIns="0">
              <a:spAutoFit/>
            </a:bodyPr>
            <a:lstStyle/>
            <a:p>
              <a:pPr>
                <a:lnSpc>
                  <a:spcPts val="4427"/>
                </a:lnSpc>
              </a:pPr>
              <a:r>
                <a:rPr lang="en-US" sz="3162">
                  <a:solidFill>
                    <a:srgbClr val="000000"/>
                  </a:solidFill>
                  <a:latin typeface="Clear Sans Regular"/>
                </a:rPr>
                <a:t> We can implement the whole circuit into small VLSI chip that can be embedded into the helmet and bike unit. </a:t>
              </a:r>
            </a:p>
            <a:p>
              <a:pPr>
                <a:lnSpc>
                  <a:spcPts val="4427"/>
                </a:lnSpc>
              </a:pPr>
            </a:p>
            <a:p>
              <a:pPr>
                <a:lnSpc>
                  <a:spcPts val="2459"/>
                </a:lnSpc>
              </a:pPr>
            </a:p>
          </p:txBody>
        </p:sp>
      </p:grpSp>
      <p:grpSp>
        <p:nvGrpSpPr>
          <p:cNvPr name="Group 14" id="14"/>
          <p:cNvGrpSpPr/>
          <p:nvPr/>
        </p:nvGrpSpPr>
        <p:grpSpPr>
          <a:xfrm rot="0">
            <a:off x="744404" y="8118171"/>
            <a:ext cx="7705733" cy="2168829"/>
            <a:chOff x="0" y="0"/>
            <a:chExt cx="10274310" cy="2891772"/>
          </a:xfrm>
        </p:grpSpPr>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99" y="-199"/>
              <a:ext cx="467573" cy="467970"/>
            </a:xfrm>
            <a:prstGeom prst="rect">
              <a:avLst/>
            </a:prstGeom>
          </p:spPr>
        </p:pic>
        <p:sp>
          <p:nvSpPr>
            <p:cNvPr name="TextBox 16" id="16"/>
            <p:cNvSpPr txBox="true"/>
            <p:nvPr/>
          </p:nvSpPr>
          <p:spPr>
            <a:xfrm rot="0">
              <a:off x="960648" y="-57150"/>
              <a:ext cx="9313662" cy="2948922"/>
            </a:xfrm>
            <a:prstGeom prst="rect">
              <a:avLst/>
            </a:prstGeom>
          </p:spPr>
          <p:txBody>
            <a:bodyPr anchor="t" rtlCol="false" tIns="0" lIns="0" bIns="0" rIns="0">
              <a:spAutoFit/>
            </a:bodyPr>
            <a:lstStyle/>
            <a:p>
              <a:pPr>
                <a:lnSpc>
                  <a:spcPts val="4427"/>
                </a:lnSpc>
              </a:pPr>
              <a:r>
                <a:rPr lang="en-US" sz="3162">
                  <a:solidFill>
                    <a:srgbClr val="000000"/>
                  </a:solidFill>
                  <a:latin typeface="Clear Sans Regular"/>
                </a:rPr>
                <a:t>It can be designed for less power consuming safety system. </a:t>
              </a:r>
            </a:p>
            <a:p>
              <a:pPr>
                <a:lnSpc>
                  <a:spcPts val="4427"/>
                </a:lnSpc>
              </a:pPr>
              <a:r>
                <a:rPr lang="en-US" sz="3162">
                  <a:solidFill>
                    <a:srgbClr val="000000"/>
                  </a:solidFill>
                  <a:latin typeface="Clear Sans Regular"/>
                </a:rPr>
                <a:t> </a:t>
              </a:r>
            </a:p>
            <a:p>
              <a:pPr>
                <a:lnSpc>
                  <a:spcPts val="4427"/>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430977" y="4742132"/>
            <a:ext cx="10861953" cy="802736"/>
          </a:xfrm>
          <a:prstGeom prst="rect">
            <a:avLst/>
          </a:prstGeom>
        </p:spPr>
      </p:pic>
      <p:sp>
        <p:nvSpPr>
          <p:cNvPr name="TextBox 3" id="3"/>
          <p:cNvSpPr txBox="true"/>
          <p:nvPr/>
        </p:nvSpPr>
        <p:spPr>
          <a:xfrm rot="0">
            <a:off x="6268059" y="805231"/>
            <a:ext cx="12769772" cy="1035685"/>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Future Scope</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563201" y="1022314"/>
            <a:ext cx="689712" cy="702485"/>
          </a:xfrm>
          <a:prstGeom prst="rect">
            <a:avLst/>
          </a:prstGeom>
        </p:spPr>
      </p:pic>
      <p:grpSp>
        <p:nvGrpSpPr>
          <p:cNvPr name="Group 5" id="5"/>
          <p:cNvGrpSpPr/>
          <p:nvPr/>
        </p:nvGrpSpPr>
        <p:grpSpPr>
          <a:xfrm rot="0">
            <a:off x="744404" y="2596971"/>
            <a:ext cx="8771798" cy="2199641"/>
            <a:chOff x="0" y="0"/>
            <a:chExt cx="11695731" cy="2932855"/>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226"/>
              <a:ext cx="532260" cy="532712"/>
            </a:xfrm>
            <a:prstGeom prst="rect">
              <a:avLst/>
            </a:prstGeom>
          </p:spPr>
        </p:pic>
        <p:sp>
          <p:nvSpPr>
            <p:cNvPr name="TextBox 7" id="7"/>
            <p:cNvSpPr txBox="true"/>
            <p:nvPr/>
          </p:nvSpPr>
          <p:spPr>
            <a:xfrm rot="0">
              <a:off x="1093551" y="-76200"/>
              <a:ext cx="10602180" cy="3009055"/>
            </a:xfrm>
            <a:prstGeom prst="rect">
              <a:avLst/>
            </a:prstGeom>
          </p:spPr>
          <p:txBody>
            <a:bodyPr anchor="t" rtlCol="false" tIns="0" lIns="0" bIns="0" rIns="0">
              <a:spAutoFit/>
            </a:bodyPr>
            <a:lstStyle/>
            <a:p>
              <a:pPr>
                <a:lnSpc>
                  <a:spcPts val="5039"/>
                </a:lnSpc>
              </a:pPr>
              <a:r>
                <a:rPr lang="en-US" sz="3599">
                  <a:solidFill>
                    <a:srgbClr val="000000"/>
                  </a:solidFill>
                  <a:latin typeface="Clear Sans Regular"/>
                </a:rPr>
                <a:t>Further improvements can be done such as adding obstacle detection in fog using infrared cameras.</a:t>
              </a:r>
            </a:p>
            <a:p>
              <a:pPr>
                <a:lnSpc>
                  <a:spcPts val="2799"/>
                </a:lnSpc>
              </a:pPr>
            </a:p>
          </p:txBody>
        </p:sp>
      </p:grpSp>
      <p:grpSp>
        <p:nvGrpSpPr>
          <p:cNvPr name="Group 8" id="8"/>
          <p:cNvGrpSpPr/>
          <p:nvPr/>
        </p:nvGrpSpPr>
        <p:grpSpPr>
          <a:xfrm rot="0">
            <a:off x="9972543" y="2947669"/>
            <a:ext cx="8034899" cy="3434092"/>
            <a:chOff x="0" y="0"/>
            <a:chExt cx="10713199" cy="4578789"/>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07" y="-207"/>
              <a:ext cx="487546" cy="487960"/>
            </a:xfrm>
            <a:prstGeom prst="rect">
              <a:avLst/>
            </a:prstGeom>
          </p:spPr>
        </p:pic>
        <p:sp>
          <p:nvSpPr>
            <p:cNvPr name="TextBox 10" id="10"/>
            <p:cNvSpPr txBox="true"/>
            <p:nvPr/>
          </p:nvSpPr>
          <p:spPr>
            <a:xfrm rot="0">
              <a:off x="1001684" y="-66675"/>
              <a:ext cx="9711515" cy="4645464"/>
            </a:xfrm>
            <a:prstGeom prst="rect">
              <a:avLst/>
            </a:prstGeom>
          </p:spPr>
          <p:txBody>
            <a:bodyPr anchor="t" rtlCol="false" tIns="0" lIns="0" bIns="0" rIns="0">
              <a:spAutoFit/>
            </a:bodyPr>
            <a:lstStyle/>
            <a:p>
              <a:pPr>
                <a:lnSpc>
                  <a:spcPts val="4616"/>
                </a:lnSpc>
              </a:pPr>
              <a:r>
                <a:rPr lang="en-US" sz="3297">
                  <a:solidFill>
                    <a:srgbClr val="000000"/>
                  </a:solidFill>
                  <a:latin typeface="Clear Sans Regular"/>
                </a:rPr>
                <a:t>This safety system technology can further be enhanced in car or another vehicle by replacing the helmet with seat belt.</a:t>
              </a:r>
            </a:p>
            <a:p>
              <a:pPr>
                <a:lnSpc>
                  <a:spcPts val="4616"/>
                </a:lnSpc>
              </a:pPr>
            </a:p>
            <a:p>
              <a:pPr>
                <a:lnSpc>
                  <a:spcPts val="4616"/>
                </a:lnSpc>
              </a:pPr>
            </a:p>
          </p:txBody>
        </p:sp>
      </p:grpSp>
      <p:grpSp>
        <p:nvGrpSpPr>
          <p:cNvPr name="Group 11" id="11"/>
          <p:cNvGrpSpPr/>
          <p:nvPr/>
        </p:nvGrpSpPr>
        <p:grpSpPr>
          <a:xfrm rot="0">
            <a:off x="744404" y="4853316"/>
            <a:ext cx="7705733" cy="3619178"/>
            <a:chOff x="0" y="0"/>
            <a:chExt cx="10274310" cy="4825570"/>
          </a:xfrm>
        </p:grpSpPr>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99" y="-199"/>
              <a:ext cx="467573" cy="467970"/>
            </a:xfrm>
            <a:prstGeom prst="rect">
              <a:avLst/>
            </a:prstGeom>
          </p:spPr>
        </p:pic>
        <p:sp>
          <p:nvSpPr>
            <p:cNvPr name="TextBox 13" id="13"/>
            <p:cNvSpPr txBox="true"/>
            <p:nvPr/>
          </p:nvSpPr>
          <p:spPr>
            <a:xfrm rot="0">
              <a:off x="960648" y="-57150"/>
              <a:ext cx="9313662" cy="4882720"/>
            </a:xfrm>
            <a:prstGeom prst="rect">
              <a:avLst/>
            </a:prstGeom>
          </p:spPr>
          <p:txBody>
            <a:bodyPr anchor="t" rtlCol="false" tIns="0" lIns="0" bIns="0" rIns="0">
              <a:spAutoFit/>
            </a:bodyPr>
            <a:lstStyle/>
            <a:p>
              <a:pPr>
                <a:lnSpc>
                  <a:spcPts val="4427"/>
                </a:lnSpc>
              </a:pPr>
              <a:r>
                <a:rPr lang="en-US" sz="3162">
                  <a:solidFill>
                    <a:srgbClr val="000000"/>
                  </a:solidFill>
                  <a:latin typeface="Clear Sans Regular"/>
                </a:rPr>
                <a:t>We control the speed of a bike depending on the road conditions using remote keyless system method</a:t>
              </a:r>
            </a:p>
            <a:p>
              <a:pPr>
                <a:lnSpc>
                  <a:spcPts val="4427"/>
                </a:lnSpc>
              </a:pPr>
              <a:r>
                <a:rPr lang="en-US" sz="3162">
                  <a:solidFill>
                    <a:srgbClr val="000000"/>
                  </a:solidFill>
                  <a:latin typeface="Clear Sans Regular"/>
                </a:rPr>
                <a:t>with respect to RF transmitter-receiver.</a:t>
              </a:r>
            </a:p>
            <a:p>
              <a:pPr>
                <a:lnSpc>
                  <a:spcPts val="4427"/>
                </a:lnSpc>
              </a:pPr>
            </a:p>
            <a:p>
              <a:pPr>
                <a:lnSpc>
                  <a:spcPts val="2459"/>
                </a:lnSpc>
              </a:pPr>
            </a:p>
          </p:txBody>
        </p:sp>
      </p:grpSp>
      <p:grpSp>
        <p:nvGrpSpPr>
          <p:cNvPr name="Group 14" id="14"/>
          <p:cNvGrpSpPr/>
          <p:nvPr/>
        </p:nvGrpSpPr>
        <p:grpSpPr>
          <a:xfrm rot="0">
            <a:off x="744404" y="8118171"/>
            <a:ext cx="7705733" cy="3293407"/>
            <a:chOff x="0" y="0"/>
            <a:chExt cx="10274310" cy="4391209"/>
          </a:xfrm>
        </p:grpSpPr>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99" y="-199"/>
              <a:ext cx="467573" cy="467970"/>
            </a:xfrm>
            <a:prstGeom prst="rect">
              <a:avLst/>
            </a:prstGeom>
          </p:spPr>
        </p:pic>
        <p:sp>
          <p:nvSpPr>
            <p:cNvPr name="TextBox 16" id="16"/>
            <p:cNvSpPr txBox="true"/>
            <p:nvPr/>
          </p:nvSpPr>
          <p:spPr>
            <a:xfrm rot="0">
              <a:off x="960648" y="-57150"/>
              <a:ext cx="9313662" cy="4448359"/>
            </a:xfrm>
            <a:prstGeom prst="rect">
              <a:avLst/>
            </a:prstGeom>
          </p:spPr>
          <p:txBody>
            <a:bodyPr anchor="t" rtlCol="false" tIns="0" lIns="0" bIns="0" rIns="0">
              <a:spAutoFit/>
            </a:bodyPr>
            <a:lstStyle/>
            <a:p>
              <a:pPr>
                <a:lnSpc>
                  <a:spcPts val="4427"/>
                </a:lnSpc>
              </a:pPr>
              <a:r>
                <a:rPr lang="en-US" sz="3162">
                  <a:solidFill>
                    <a:srgbClr val="000000"/>
                  </a:solidFill>
                  <a:latin typeface="Clear Sans Regular"/>
                </a:rPr>
                <a:t>It can be used in real time safety system. We can implement the whole circuit into small module later.</a:t>
              </a:r>
            </a:p>
            <a:p>
              <a:pPr>
                <a:lnSpc>
                  <a:spcPts val="4427"/>
                </a:lnSpc>
              </a:pPr>
              <a:r>
                <a:rPr lang="en-US" sz="3162">
                  <a:solidFill>
                    <a:srgbClr val="000000"/>
                  </a:solidFill>
                  <a:latin typeface="Clear Sans Regular"/>
                </a:rPr>
                <a:t> </a:t>
              </a:r>
            </a:p>
            <a:p>
              <a:pPr>
                <a:lnSpc>
                  <a:spcPts val="4427"/>
                </a:lnSpc>
              </a:pPr>
              <a:r>
                <a:rPr lang="en-US" sz="3162">
                  <a:solidFill>
                    <a:srgbClr val="000000"/>
                  </a:solidFill>
                  <a:latin typeface="Clear Sans Regular"/>
                </a:rPr>
                <a:t> </a:t>
              </a:r>
            </a:p>
            <a:p>
              <a:pPr>
                <a:lnSpc>
                  <a:spcPts val="4427"/>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2236" y="697721"/>
            <a:ext cx="7230691" cy="1598783"/>
            <a:chOff x="0" y="0"/>
            <a:chExt cx="9640922" cy="2131710"/>
          </a:xfrm>
        </p:grpSpPr>
        <p:sp>
          <p:nvSpPr>
            <p:cNvPr name="TextBox 3" id="3"/>
            <p:cNvSpPr txBox="true"/>
            <p:nvPr/>
          </p:nvSpPr>
          <p:spPr>
            <a:xfrm rot="0">
              <a:off x="0" y="76200"/>
              <a:ext cx="9640922" cy="1406314"/>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Conclusion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1698333"/>
              <a:ext cx="5864091" cy="433377"/>
            </a:xfrm>
            <a:prstGeom prst="rect">
              <a:avLst/>
            </a:prstGeom>
          </p:spPr>
        </p:pic>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sp>
        <p:nvSpPr>
          <p:cNvPr name="TextBox 6" id="6"/>
          <p:cNvSpPr txBox="true"/>
          <p:nvPr/>
        </p:nvSpPr>
        <p:spPr>
          <a:xfrm rot="0">
            <a:off x="554427" y="2713590"/>
            <a:ext cx="17179145" cy="5735954"/>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developed project efficiently ensures: </a:t>
            </a:r>
          </a:p>
          <a:p>
            <a:pPr marL="777248" indent="-388624" lvl="1">
              <a:lnSpc>
                <a:spcPts val="5040"/>
              </a:lnSpc>
              <a:buFont typeface="Arial"/>
              <a:buChar char="•"/>
            </a:pPr>
            <a:r>
              <a:rPr lang="en-US" sz="3600">
                <a:solidFill>
                  <a:srgbClr val="000000"/>
                </a:solidFill>
                <a:latin typeface="Open Sans"/>
              </a:rPr>
              <a:t>Rider is wearing helmet throughout the ride.</a:t>
            </a:r>
          </a:p>
          <a:p>
            <a:pPr marL="777248" indent="-388624" lvl="1">
              <a:lnSpc>
                <a:spcPts val="5040"/>
              </a:lnSpc>
              <a:buFont typeface="Arial"/>
              <a:buChar char="•"/>
            </a:pPr>
            <a:r>
              <a:rPr lang="en-US" sz="3600">
                <a:solidFill>
                  <a:srgbClr val="000000"/>
                </a:solidFill>
                <a:latin typeface="Open Sans"/>
              </a:rPr>
              <a:t>Rider should not be under the influence of alcohol. </a:t>
            </a:r>
          </a:p>
          <a:p>
            <a:pPr marL="777248" indent="-388624" lvl="1">
              <a:lnSpc>
                <a:spcPts val="5040"/>
              </a:lnSpc>
              <a:buFont typeface="Arial"/>
              <a:buChar char="•"/>
            </a:pPr>
            <a:r>
              <a:rPr lang="en-US" sz="3600">
                <a:solidFill>
                  <a:srgbClr val="000000"/>
                </a:solidFill>
                <a:latin typeface="Open Sans"/>
              </a:rPr>
              <a:t>Accident detection. </a:t>
            </a:r>
          </a:p>
          <a:p>
            <a:pPr>
              <a:lnSpc>
                <a:spcPts val="5040"/>
              </a:lnSpc>
            </a:pPr>
            <a:r>
              <a:rPr lang="en-US" sz="3600">
                <a:solidFill>
                  <a:srgbClr val="000000"/>
                </a:solidFill>
                <a:latin typeface="Open Sans"/>
              </a:rPr>
              <a:t>By implementing this project, a safe two-wheeler journey is possible which would decrease the head injuries during accidents and also reduce the accident rate due to driving bike after consuming alcohol.</a:t>
            </a:r>
          </a:p>
          <a:p>
            <a:pPr>
              <a:lnSpc>
                <a:spcPts val="5040"/>
              </a:lnSpc>
            </a:pPr>
            <a:r>
              <a:rPr lang="en-US" sz="3600">
                <a:solidFill>
                  <a:srgbClr val="000000"/>
                </a:solidFill>
                <a:latin typeface="Open Sans"/>
              </a:rPr>
              <a:t>The helmet can be beneficial for the rider in case of an accident to prevent fatal injuries.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12786" y="3860636"/>
            <a:ext cx="7230691" cy="1775947"/>
            <a:chOff x="0" y="0"/>
            <a:chExt cx="9640922" cy="2367930"/>
          </a:xfrm>
        </p:grpSpPr>
        <p:sp>
          <p:nvSpPr>
            <p:cNvPr name="TextBox 3" id="3"/>
            <p:cNvSpPr txBox="true"/>
            <p:nvPr/>
          </p:nvSpPr>
          <p:spPr>
            <a:xfrm rot="0">
              <a:off x="0" y="76200"/>
              <a:ext cx="9640922" cy="1642533"/>
            </a:xfrm>
            <a:prstGeom prst="rect">
              <a:avLst/>
            </a:prstGeom>
          </p:spPr>
          <p:txBody>
            <a:bodyPr anchor="t" rtlCol="false" tIns="0" lIns="0" bIns="0" rIns="0">
              <a:spAutoFit/>
            </a:bodyPr>
            <a:lstStyle/>
            <a:p>
              <a:pPr algn="l" marL="0" indent="0" lvl="0">
                <a:lnSpc>
                  <a:spcPts val="9349"/>
                </a:lnSpc>
                <a:spcBef>
                  <a:spcPct val="0"/>
                </a:spcBef>
              </a:pPr>
              <a:r>
                <a:rPr lang="en-US" sz="8499">
                  <a:solidFill>
                    <a:srgbClr val="000000"/>
                  </a:solidFill>
                  <a:latin typeface="Open Sans Extra Bold Bold"/>
                </a:rPr>
                <a:t>ThankYou...!!</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1934553"/>
              <a:ext cx="5864091" cy="433377"/>
            </a:xfrm>
            <a:prstGeom prst="rect">
              <a:avLst/>
            </a:prstGeom>
          </p:spPr>
        </p:pic>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976" y="3960099"/>
            <a:ext cx="4617834" cy="1927469"/>
            <a:chOff x="0" y="0"/>
            <a:chExt cx="6157111" cy="2569959"/>
          </a:xfrm>
        </p:grpSpPr>
        <p:sp>
          <p:nvSpPr>
            <p:cNvPr name="TextBox 3" id="3"/>
            <p:cNvSpPr txBox="true"/>
            <p:nvPr/>
          </p:nvSpPr>
          <p:spPr>
            <a:xfrm rot="0">
              <a:off x="0" y="76200"/>
              <a:ext cx="6157111" cy="1406313"/>
            </a:xfrm>
            <a:prstGeom prst="rect">
              <a:avLst/>
            </a:prstGeom>
          </p:spPr>
          <p:txBody>
            <a:bodyPr anchor="t" rtlCol="false" tIns="0" lIns="0" bIns="0" rIns="0">
              <a:spAutoFit/>
            </a:bodyPr>
            <a:lstStyle/>
            <a:p>
              <a:pPr algn="l" marL="0" indent="0" lvl="0">
                <a:lnSpc>
                  <a:spcPts val="8029"/>
                </a:lnSpc>
                <a:spcBef>
                  <a:spcPct val="0"/>
                </a:spcBef>
              </a:pPr>
              <a:r>
                <a:rPr lang="en-US" sz="7299">
                  <a:solidFill>
                    <a:srgbClr val="000000"/>
                  </a:solidFill>
                  <a:latin typeface="Open Sans Extra Bold Bold"/>
                </a:rPr>
                <a:t>Contents</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2213191"/>
              <a:ext cx="4827484" cy="356768"/>
            </a:xfrm>
            <a:prstGeom prst="rect">
              <a:avLst/>
            </a:prstGeom>
          </p:spPr>
        </p:pic>
      </p:grpSp>
      <p:grpSp>
        <p:nvGrpSpPr>
          <p:cNvPr name="Group 5" id="5"/>
          <p:cNvGrpSpPr/>
          <p:nvPr/>
        </p:nvGrpSpPr>
        <p:grpSpPr>
          <a:xfrm rot="0">
            <a:off x="8248686" y="1028700"/>
            <a:ext cx="8771798" cy="603252"/>
            <a:chOff x="0" y="0"/>
            <a:chExt cx="11695731" cy="804336"/>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7" id="7"/>
            <p:cNvSpPr txBox="true"/>
            <p:nvPr/>
          </p:nvSpPr>
          <p:spPr>
            <a:xfrm rot="0">
              <a:off x="1093551" y="-76200"/>
              <a:ext cx="10602180" cy="880536"/>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Abstract</a:t>
              </a:r>
            </a:p>
          </p:txBody>
        </p:sp>
      </p:grpSp>
      <p:grpSp>
        <p:nvGrpSpPr>
          <p:cNvPr name="Group 8" id="8"/>
          <p:cNvGrpSpPr/>
          <p:nvPr/>
        </p:nvGrpSpPr>
        <p:grpSpPr>
          <a:xfrm rot="0">
            <a:off x="8248686" y="1934799"/>
            <a:ext cx="8771798" cy="603252"/>
            <a:chOff x="0" y="0"/>
            <a:chExt cx="11695731" cy="804336"/>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10" id="10"/>
            <p:cNvSpPr txBox="true"/>
            <p:nvPr/>
          </p:nvSpPr>
          <p:spPr>
            <a:xfrm rot="0">
              <a:off x="1093551" y="-76200"/>
              <a:ext cx="10602180" cy="880536"/>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Introduction</a:t>
              </a:r>
            </a:p>
          </p:txBody>
        </p:sp>
      </p:grpSp>
      <p:grpSp>
        <p:nvGrpSpPr>
          <p:cNvPr name="Group 11" id="11"/>
          <p:cNvGrpSpPr/>
          <p:nvPr/>
        </p:nvGrpSpPr>
        <p:grpSpPr>
          <a:xfrm rot="0">
            <a:off x="8248686" y="3638448"/>
            <a:ext cx="8771798" cy="607062"/>
            <a:chOff x="0" y="0"/>
            <a:chExt cx="11695731" cy="809416"/>
          </a:xfrm>
        </p:grpSpPr>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3" id="13"/>
            <p:cNvSpPr txBox="true"/>
            <p:nvPr/>
          </p:nvSpPr>
          <p:spPr>
            <a:xfrm rot="0">
              <a:off x="1093551" y="-76200"/>
              <a:ext cx="10602180" cy="885616"/>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Components used </a:t>
              </a:r>
            </a:p>
          </p:txBody>
        </p:sp>
      </p:grpSp>
      <p:grpSp>
        <p:nvGrpSpPr>
          <p:cNvPr name="Group 14" id="14"/>
          <p:cNvGrpSpPr/>
          <p:nvPr/>
        </p:nvGrpSpPr>
        <p:grpSpPr>
          <a:xfrm rot="0">
            <a:off x="8248686" y="4540250"/>
            <a:ext cx="8771798" cy="603250"/>
            <a:chOff x="0" y="0"/>
            <a:chExt cx="11695731" cy="804333"/>
          </a:xfrm>
        </p:grpSpPr>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6" id="16"/>
            <p:cNvSpPr txBox="true"/>
            <p:nvPr/>
          </p:nvSpPr>
          <p:spPr>
            <a:xfrm rot="0">
              <a:off x="1093551" y="-85725"/>
              <a:ext cx="10602180" cy="890058"/>
            </a:xfrm>
            <a:prstGeom prst="rect">
              <a:avLst/>
            </a:prstGeom>
          </p:spPr>
          <p:txBody>
            <a:bodyPr anchor="t" rtlCol="false" tIns="0" lIns="0" bIns="0" rIns="0">
              <a:spAutoFit/>
            </a:bodyPr>
            <a:lstStyle/>
            <a:p>
              <a:pPr>
                <a:lnSpc>
                  <a:spcPts val="5600"/>
                </a:lnSpc>
              </a:pPr>
              <a:r>
                <a:rPr lang="en-US" sz="4000">
                  <a:solidFill>
                    <a:srgbClr val="000000"/>
                  </a:solidFill>
                  <a:latin typeface="Clear Sans Regular"/>
                </a:rPr>
                <a:t>Experimental Setup </a:t>
              </a:r>
            </a:p>
          </p:txBody>
        </p:sp>
      </p:grpSp>
      <p:grpSp>
        <p:nvGrpSpPr>
          <p:cNvPr name="Group 17" id="17"/>
          <p:cNvGrpSpPr/>
          <p:nvPr/>
        </p:nvGrpSpPr>
        <p:grpSpPr>
          <a:xfrm rot="0">
            <a:off x="8248686" y="5429662"/>
            <a:ext cx="8771798" cy="603250"/>
            <a:chOff x="0" y="0"/>
            <a:chExt cx="11695731" cy="804333"/>
          </a:xfrm>
        </p:grpSpPr>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12474"/>
              <a:ext cx="532260" cy="532712"/>
            </a:xfrm>
            <a:prstGeom prst="rect">
              <a:avLst/>
            </a:prstGeom>
          </p:spPr>
        </p:pic>
        <p:sp>
          <p:nvSpPr>
            <p:cNvPr name="TextBox 19" id="19"/>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Working Principle </a:t>
              </a:r>
            </a:p>
          </p:txBody>
        </p:sp>
      </p:grpSp>
      <p:grpSp>
        <p:nvGrpSpPr>
          <p:cNvPr name="Group 20" id="20"/>
          <p:cNvGrpSpPr/>
          <p:nvPr/>
        </p:nvGrpSpPr>
        <p:grpSpPr>
          <a:xfrm rot="0">
            <a:off x="8248686" y="6284029"/>
            <a:ext cx="8771798" cy="603250"/>
            <a:chOff x="0" y="0"/>
            <a:chExt cx="11695731" cy="804333"/>
          </a:xfrm>
        </p:grpSpPr>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22" id="22"/>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Advantages</a:t>
              </a:r>
            </a:p>
          </p:txBody>
        </p:sp>
      </p:grpSp>
      <p:grpSp>
        <p:nvGrpSpPr>
          <p:cNvPr name="Group 23" id="23"/>
          <p:cNvGrpSpPr/>
          <p:nvPr/>
        </p:nvGrpSpPr>
        <p:grpSpPr>
          <a:xfrm rot="0">
            <a:off x="8248686" y="8047771"/>
            <a:ext cx="8771798" cy="603250"/>
            <a:chOff x="0" y="0"/>
            <a:chExt cx="11695731" cy="804333"/>
          </a:xfrm>
        </p:grpSpPr>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25" id="25"/>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Conclusion</a:t>
              </a:r>
              <a:r>
                <a:rPr lang="en-US" sz="1200">
                  <a:solidFill>
                    <a:srgbClr val="000000"/>
                  </a:solidFill>
                  <a:latin typeface="Arimo"/>
                </a:rPr>
                <a:t> </a:t>
              </a:r>
            </a:p>
          </p:txBody>
        </p:sp>
      </p:grpSp>
      <p:grpSp>
        <p:nvGrpSpPr>
          <p:cNvPr name="Group 26" id="26"/>
          <p:cNvGrpSpPr/>
          <p:nvPr/>
        </p:nvGrpSpPr>
        <p:grpSpPr>
          <a:xfrm rot="0">
            <a:off x="8248686" y="8956675"/>
            <a:ext cx="8771798" cy="603250"/>
            <a:chOff x="0" y="0"/>
            <a:chExt cx="11695731" cy="804333"/>
          </a:xfrm>
        </p:grpSpPr>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28" id="28"/>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Future Scope </a:t>
              </a:r>
            </a:p>
          </p:txBody>
        </p:sp>
      </p:grpSp>
      <p:grpSp>
        <p:nvGrpSpPr>
          <p:cNvPr name="Group 29" id="29"/>
          <p:cNvGrpSpPr/>
          <p:nvPr/>
        </p:nvGrpSpPr>
        <p:grpSpPr>
          <a:xfrm rot="0">
            <a:off x="8248686" y="7109373"/>
            <a:ext cx="8771798" cy="603250"/>
            <a:chOff x="0" y="0"/>
            <a:chExt cx="11695731" cy="804333"/>
          </a:xfrm>
        </p:grpSpPr>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31" id="31"/>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Applications</a:t>
              </a:r>
            </a:p>
          </p:txBody>
        </p:sp>
      </p:grpSp>
      <p:grpSp>
        <p:nvGrpSpPr>
          <p:cNvPr name="Group 32" id="32"/>
          <p:cNvGrpSpPr/>
          <p:nvPr/>
        </p:nvGrpSpPr>
        <p:grpSpPr>
          <a:xfrm rot="0">
            <a:off x="8248686" y="2753006"/>
            <a:ext cx="8771798" cy="603250"/>
            <a:chOff x="0" y="0"/>
            <a:chExt cx="11695731" cy="804333"/>
          </a:xfrm>
        </p:grpSpPr>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34" id="34"/>
            <p:cNvSpPr txBox="true"/>
            <p:nvPr/>
          </p:nvSpPr>
          <p:spPr>
            <a:xfrm rot="0">
              <a:off x="1093551" y="-76200"/>
              <a:ext cx="10602180" cy="880533"/>
            </a:xfrm>
            <a:prstGeom prst="rect">
              <a:avLst/>
            </a:prstGeom>
          </p:spPr>
          <p:txBody>
            <a:bodyPr anchor="t" rtlCol="false" tIns="0" lIns="0" bIns="0" rIns="0">
              <a:spAutoFit/>
            </a:bodyPr>
            <a:lstStyle/>
            <a:p>
              <a:pPr>
                <a:lnSpc>
                  <a:spcPts val="5599"/>
                </a:lnSpc>
              </a:pPr>
              <a:r>
                <a:rPr lang="en-US" sz="3999">
                  <a:solidFill>
                    <a:srgbClr val="000000"/>
                  </a:solidFill>
                  <a:latin typeface="Clear Sans Regular"/>
                </a:rPr>
                <a:t>Flow Chart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42" t="0" r="20085" b="0"/>
          <a:stretch>
            <a:fillRect/>
          </a:stretch>
        </p:blipFill>
        <p:spPr>
          <a:xfrm flipH="false" flipV="false" rot="0">
            <a:off x="-227785" y="-360315"/>
            <a:ext cx="5604492" cy="1100763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4" id="4"/>
          <p:cNvPicPr>
            <a:picLocks noChangeAspect="true"/>
          </p:cNvPicPr>
          <p:nvPr/>
        </p:nvPicPr>
        <p:blipFill>
          <a:blip r:embed="rId5"/>
          <a:srcRect l="13372" t="0" r="57297" b="0"/>
          <a:stretch>
            <a:fillRect/>
          </a:stretch>
        </p:blipFill>
        <p:spPr>
          <a:xfrm flipH="false" flipV="false" rot="0">
            <a:off x="0" y="21352"/>
            <a:ext cx="5376706" cy="10265648"/>
          </a:xfrm>
          <a:prstGeom prst="rect">
            <a:avLst/>
          </a:prstGeom>
        </p:spPr>
      </p:pic>
      <p:grpSp>
        <p:nvGrpSpPr>
          <p:cNvPr name="Group 5" id="5"/>
          <p:cNvGrpSpPr/>
          <p:nvPr/>
        </p:nvGrpSpPr>
        <p:grpSpPr>
          <a:xfrm rot="0">
            <a:off x="6774949" y="4975024"/>
            <a:ext cx="10063146" cy="1728481"/>
            <a:chOff x="0" y="0"/>
            <a:chExt cx="13417528" cy="2304641"/>
          </a:xfrm>
        </p:grpSpPr>
        <p:sp>
          <p:nvSpPr>
            <p:cNvPr name="TextBox 6" id="6"/>
            <p:cNvSpPr txBox="true"/>
            <p:nvPr/>
          </p:nvSpPr>
          <p:spPr>
            <a:xfrm rot="0">
              <a:off x="0" y="-28575"/>
              <a:ext cx="13417528" cy="810598"/>
            </a:xfrm>
            <a:prstGeom prst="rect">
              <a:avLst/>
            </a:prstGeom>
          </p:spPr>
          <p:txBody>
            <a:bodyPr anchor="t" rtlCol="false" tIns="0" lIns="0" bIns="0" rIns="0">
              <a:spAutoFit/>
            </a:bodyPr>
            <a:lstStyle/>
            <a:p>
              <a:pPr>
                <a:lnSpc>
                  <a:spcPts val="5063"/>
                </a:lnSpc>
              </a:pPr>
            </a:p>
          </p:txBody>
        </p:sp>
        <p:sp>
          <p:nvSpPr>
            <p:cNvPr name="TextBox 7" id="7"/>
            <p:cNvSpPr txBox="true"/>
            <p:nvPr/>
          </p:nvSpPr>
          <p:spPr>
            <a:xfrm rot="0">
              <a:off x="0" y="1559585"/>
              <a:ext cx="13417528" cy="745057"/>
            </a:xfrm>
            <a:prstGeom prst="rect">
              <a:avLst/>
            </a:prstGeom>
          </p:spPr>
          <p:txBody>
            <a:bodyPr anchor="t" rtlCol="false" tIns="0" lIns="0" bIns="0" rIns="0">
              <a:spAutoFit/>
            </a:bodyPr>
            <a:lstStyle/>
            <a:p>
              <a:pPr>
                <a:lnSpc>
                  <a:spcPts val="4673"/>
                </a:lnSpc>
              </a:pPr>
            </a:p>
          </p:txBody>
        </p:sp>
      </p:grpSp>
      <p:sp>
        <p:nvSpPr>
          <p:cNvPr name="TextBox 8" id="8"/>
          <p:cNvSpPr txBox="true"/>
          <p:nvPr/>
        </p:nvSpPr>
        <p:spPr>
          <a:xfrm rot="0">
            <a:off x="9300615" y="895350"/>
            <a:ext cx="4128939" cy="1243329"/>
          </a:xfrm>
          <a:prstGeom prst="rect">
            <a:avLst/>
          </a:prstGeom>
        </p:spPr>
        <p:txBody>
          <a:bodyPr anchor="t" rtlCol="false" tIns="0" lIns="0" bIns="0" rIns="0">
            <a:spAutoFit/>
          </a:bodyPr>
          <a:lstStyle/>
          <a:p>
            <a:pPr algn="ctr">
              <a:lnSpc>
                <a:spcPts val="10220"/>
              </a:lnSpc>
            </a:pPr>
            <a:r>
              <a:rPr lang="en-US" sz="7300">
                <a:solidFill>
                  <a:srgbClr val="000000"/>
                </a:solidFill>
                <a:latin typeface="Open Sans Extra Bold"/>
              </a:rPr>
              <a:t>Abstract</a:t>
            </a:r>
          </a:p>
        </p:txBody>
      </p:sp>
      <p:sp>
        <p:nvSpPr>
          <p:cNvPr name="TextBox 9" id="9"/>
          <p:cNvSpPr txBox="true"/>
          <p:nvPr/>
        </p:nvSpPr>
        <p:spPr>
          <a:xfrm rot="0">
            <a:off x="5821566" y="2776681"/>
            <a:ext cx="11437734" cy="6685282"/>
          </a:xfrm>
          <a:prstGeom prst="rect">
            <a:avLst/>
          </a:prstGeom>
        </p:spPr>
        <p:txBody>
          <a:bodyPr anchor="t" rtlCol="false" tIns="0" lIns="0" bIns="0" rIns="0">
            <a:spAutoFit/>
          </a:bodyPr>
          <a:lstStyle/>
          <a:p>
            <a:pPr marL="820406" indent="-410203" lvl="1">
              <a:lnSpc>
                <a:spcPts val="5319"/>
              </a:lnSpc>
              <a:buFont typeface="Arial"/>
              <a:buChar char="•"/>
            </a:pPr>
            <a:r>
              <a:rPr lang="en-US" sz="3799">
                <a:solidFill>
                  <a:srgbClr val="000000"/>
                </a:solidFill>
                <a:latin typeface="Clear Sans Regular"/>
              </a:rPr>
              <a:t>Every day an average of 1214 road accidents occur in India. Out of these, 25% of these accidents are caused by two wheelers.</a:t>
            </a:r>
          </a:p>
          <a:p>
            <a:pPr marL="820406" indent="-410203" lvl="1">
              <a:lnSpc>
                <a:spcPts val="5319"/>
              </a:lnSpc>
              <a:buFont typeface="Arial"/>
              <a:buChar char="•"/>
            </a:pPr>
            <a:r>
              <a:rPr lang="en-US" sz="3799">
                <a:solidFill>
                  <a:srgbClr val="000000"/>
                </a:solidFill>
                <a:latin typeface="Clear Sans Regular"/>
              </a:rPr>
              <a:t> An effective solution to this problem is to use the smart helmet.</a:t>
            </a:r>
          </a:p>
          <a:p>
            <a:pPr marL="820406" indent="-410203" lvl="1">
              <a:lnSpc>
                <a:spcPts val="5319"/>
              </a:lnSpc>
              <a:buFont typeface="Arial"/>
              <a:buChar char="•"/>
            </a:pPr>
            <a:r>
              <a:rPr lang="en-US" sz="3799">
                <a:solidFill>
                  <a:srgbClr val="000000"/>
                </a:solidFill>
                <a:latin typeface="Clear Sans Regular"/>
              </a:rPr>
              <a:t>The smart helmet uses embedded systems technology to prevent drunk driving, riding without helmets, falling asleep during driving and also detects any accidents that the bike driver may have gotten into.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42" t="0" r="0" b="0"/>
          <a:stretch>
            <a:fillRect/>
          </a:stretch>
        </p:blipFill>
        <p:spPr>
          <a:xfrm flipH="false" flipV="false" rot="0">
            <a:off x="-1677335" y="-287477"/>
            <a:ext cx="7078471" cy="1100763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sp>
        <p:nvSpPr>
          <p:cNvPr name="TextBox 4" id="4"/>
          <p:cNvSpPr txBox="true"/>
          <p:nvPr/>
        </p:nvSpPr>
        <p:spPr>
          <a:xfrm rot="0">
            <a:off x="5821566" y="2573018"/>
            <a:ext cx="11437734" cy="8026402"/>
          </a:xfrm>
          <a:prstGeom prst="rect">
            <a:avLst/>
          </a:prstGeom>
        </p:spPr>
        <p:txBody>
          <a:bodyPr anchor="t" rtlCol="false" tIns="0" lIns="0" bIns="0" rIns="0">
            <a:spAutoFit/>
          </a:bodyPr>
          <a:lstStyle/>
          <a:p>
            <a:pPr marL="820406" indent="-410203" lvl="1">
              <a:lnSpc>
                <a:spcPts val="5319"/>
              </a:lnSpc>
              <a:buFont typeface="Arial"/>
              <a:buChar char="•"/>
            </a:pPr>
            <a:r>
              <a:rPr lang="en-US" sz="3799">
                <a:solidFill>
                  <a:srgbClr val="000000"/>
                </a:solidFill>
                <a:latin typeface="Clear Sans Regular"/>
              </a:rPr>
              <a:t>Smart Helmet is designed with the purpose of preventing road accidents.</a:t>
            </a:r>
          </a:p>
          <a:p>
            <a:pPr marL="820406" indent="-410203" lvl="1">
              <a:lnSpc>
                <a:spcPts val="5319"/>
              </a:lnSpc>
              <a:buFont typeface="Arial"/>
              <a:buChar char="•"/>
            </a:pPr>
            <a:r>
              <a:rPr lang="en-US" sz="1200">
                <a:solidFill>
                  <a:srgbClr val="000000"/>
                </a:solidFill>
                <a:latin typeface="Arimo"/>
              </a:rPr>
              <a:t>The various sensors present in the smart helmet each have a specific purpose for preventing accidents.</a:t>
            </a:r>
          </a:p>
          <a:p>
            <a:pPr marL="820406" indent="-410203" lvl="1">
              <a:lnSpc>
                <a:spcPts val="5319"/>
              </a:lnSpc>
              <a:buFont typeface="Arial"/>
              <a:buChar char="•"/>
            </a:pPr>
            <a:r>
              <a:rPr lang="en-US" sz="3799">
                <a:solidFill>
                  <a:srgbClr val="000000"/>
                </a:solidFill>
                <a:latin typeface="Clear Sans Regular"/>
              </a:rPr>
              <a:t>The main aim of our project is to build a safety system to reduce the probability of two-wheeler accidents.</a:t>
            </a:r>
          </a:p>
          <a:p>
            <a:pPr marL="820406" indent="-410203" lvl="1">
              <a:lnSpc>
                <a:spcPts val="5319"/>
              </a:lnSpc>
              <a:buFont typeface="Arial"/>
              <a:buChar char="•"/>
            </a:pPr>
            <a:r>
              <a:rPr lang="en-US" sz="3799">
                <a:solidFill>
                  <a:srgbClr val="000000"/>
                </a:solidFill>
                <a:latin typeface="Clear Sans Regular"/>
              </a:rPr>
              <a:t> As w</a:t>
            </a:r>
            <a:r>
              <a:rPr lang="en-US" sz="1200">
                <a:solidFill>
                  <a:srgbClr val="000000"/>
                </a:solidFill>
                <a:latin typeface="Arimo"/>
              </a:rPr>
              <a:t>e see many accidents in the day to day life due to alcohol consumption so we are trying to implement alcohol sensors within the helmet.</a:t>
            </a:r>
          </a:p>
          <a:p>
            <a:pPr>
              <a:lnSpc>
                <a:spcPts val="5319"/>
              </a:lnSpc>
            </a:pPr>
          </a:p>
        </p:txBody>
      </p:sp>
      <p:sp>
        <p:nvSpPr>
          <p:cNvPr name="TextBox 5" id="5"/>
          <p:cNvSpPr txBox="true"/>
          <p:nvPr/>
        </p:nvSpPr>
        <p:spPr>
          <a:xfrm rot="0">
            <a:off x="7807654" y="850151"/>
            <a:ext cx="7465559" cy="1036107"/>
          </a:xfrm>
          <a:prstGeom prst="rect">
            <a:avLst/>
          </a:prstGeom>
        </p:spPr>
        <p:txBody>
          <a:bodyPr anchor="t" rtlCol="false" tIns="0" lIns="0" bIns="0" rIns="0">
            <a:spAutoFit/>
          </a:bodyPr>
          <a:lstStyle/>
          <a:p>
            <a:pPr marL="0" indent="0" lvl="0">
              <a:lnSpc>
                <a:spcPts val="8066"/>
              </a:lnSpc>
              <a:spcBef>
                <a:spcPct val="0"/>
              </a:spcBef>
            </a:pPr>
            <a:r>
              <a:rPr lang="en-US" sz="7333">
                <a:solidFill>
                  <a:srgbClr val="000000"/>
                </a:solidFill>
                <a:latin typeface="Open Sans Extra Bold Bold"/>
              </a:rPr>
              <a:t>Introduction</a:t>
            </a:r>
          </a:p>
        </p:txBody>
      </p:sp>
      <p:pic>
        <p:nvPicPr>
          <p:cNvPr name="Picture 6" id="6"/>
          <p:cNvPicPr>
            <a:picLocks noChangeAspect="true"/>
          </p:cNvPicPr>
          <p:nvPr/>
        </p:nvPicPr>
        <p:blipFill>
          <a:blip r:embed="rId5"/>
          <a:srcRect l="13443" t="0" r="46666" b="0"/>
          <a:stretch>
            <a:fillRect/>
          </a:stretch>
        </p:blipFill>
        <p:spPr>
          <a:xfrm flipH="false" flipV="false" rot="0">
            <a:off x="-724140" y="0"/>
            <a:ext cx="6125276" cy="10287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79692"/>
            <a:ext cx="7230691" cy="1598783"/>
            <a:chOff x="0" y="0"/>
            <a:chExt cx="9640922" cy="2131710"/>
          </a:xfrm>
        </p:grpSpPr>
        <p:sp>
          <p:nvSpPr>
            <p:cNvPr name="TextBox 3" id="3"/>
            <p:cNvSpPr txBox="true"/>
            <p:nvPr/>
          </p:nvSpPr>
          <p:spPr>
            <a:xfrm rot="0">
              <a:off x="0" y="76200"/>
              <a:ext cx="9640922" cy="1406314"/>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Flow Chart</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1698333"/>
              <a:ext cx="5864091" cy="433377"/>
            </a:xfrm>
            <a:prstGeom prst="rect">
              <a:avLst/>
            </a:prstGeom>
          </p:spPr>
        </p:pic>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2050166" y="2078475"/>
            <a:ext cx="14187669" cy="787308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22298"/>
            <a:ext cx="7230691" cy="2617958"/>
            <a:chOff x="0" y="0"/>
            <a:chExt cx="9640922" cy="3490610"/>
          </a:xfrm>
        </p:grpSpPr>
        <p:sp>
          <p:nvSpPr>
            <p:cNvPr name="TextBox 3" id="3"/>
            <p:cNvSpPr txBox="true"/>
            <p:nvPr/>
          </p:nvSpPr>
          <p:spPr>
            <a:xfrm rot="0">
              <a:off x="0" y="76200"/>
              <a:ext cx="9640922" cy="2765214"/>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Components Used</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057233"/>
              <a:ext cx="5864091" cy="433377"/>
            </a:xfrm>
            <a:prstGeom prst="rect">
              <a:avLst/>
            </a:prstGeom>
          </p:spPr>
        </p:pic>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589267" y="4926008"/>
            <a:ext cx="847149" cy="1042353"/>
          </a:xfrm>
          <a:prstGeom prst="rect">
            <a:avLst/>
          </a:prstGeom>
        </p:spPr>
      </p:pic>
      <p:pic>
        <p:nvPicPr>
          <p:cNvPr name="Picture 7" id="7"/>
          <p:cNvPicPr>
            <a:picLocks noChangeAspect="true"/>
          </p:cNvPicPr>
          <p:nvPr/>
        </p:nvPicPr>
        <p:blipFill>
          <a:blip r:embed="rId6"/>
          <a:srcRect l="10179" t="3347" r="10179" b="0"/>
          <a:stretch>
            <a:fillRect/>
          </a:stretch>
        </p:blipFill>
        <p:spPr>
          <a:xfrm flipH="false" flipV="false" rot="0">
            <a:off x="7353069" y="3599397"/>
            <a:ext cx="2729888" cy="3121185"/>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2589267" y="3870624"/>
            <a:ext cx="3223582" cy="2793771"/>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737357" y="4130447"/>
            <a:ext cx="4393161" cy="2590135"/>
          </a:xfrm>
          <a:prstGeom prst="rect">
            <a:avLst/>
          </a:prstGeom>
        </p:spPr>
      </p:pic>
      <p:grpSp>
        <p:nvGrpSpPr>
          <p:cNvPr name="Group 10" id="10"/>
          <p:cNvGrpSpPr/>
          <p:nvPr/>
        </p:nvGrpSpPr>
        <p:grpSpPr>
          <a:xfrm rot="0">
            <a:off x="1125404" y="7147113"/>
            <a:ext cx="4005115" cy="1071464"/>
            <a:chOff x="0" y="0"/>
            <a:chExt cx="5340153" cy="1428619"/>
          </a:xfrm>
        </p:grpSpPr>
        <p:sp>
          <p:nvSpPr>
            <p:cNvPr name="TextBox 11" id="11"/>
            <p:cNvSpPr txBox="true"/>
            <p:nvPr/>
          </p:nvSpPr>
          <p:spPr>
            <a:xfrm rot="0">
              <a:off x="0" y="-28575"/>
              <a:ext cx="5340153" cy="76009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Hammersmith One"/>
                </a:rPr>
                <a:t>RASPBERRY PI</a:t>
              </a:r>
            </a:p>
          </p:txBody>
        </p:sp>
        <p:sp>
          <p:nvSpPr>
            <p:cNvPr name="TextBox 12" id="12"/>
            <p:cNvSpPr txBox="true"/>
            <p:nvPr/>
          </p:nvSpPr>
          <p:spPr>
            <a:xfrm rot="0">
              <a:off x="0" y="944325"/>
              <a:ext cx="5340153" cy="484293"/>
            </a:xfrm>
            <a:prstGeom prst="rect">
              <a:avLst/>
            </a:prstGeom>
          </p:spPr>
          <p:txBody>
            <a:bodyPr anchor="t" rtlCol="false" tIns="0" lIns="0" bIns="0" rIns="0">
              <a:spAutoFit/>
            </a:bodyPr>
            <a:lstStyle/>
            <a:p>
              <a:pPr algn="l" marL="0" indent="0" lvl="0">
                <a:lnSpc>
                  <a:spcPts val="3079"/>
                </a:lnSpc>
                <a:spcBef>
                  <a:spcPct val="0"/>
                </a:spcBef>
              </a:pPr>
            </a:p>
          </p:txBody>
        </p:sp>
      </p:grpSp>
      <p:grpSp>
        <p:nvGrpSpPr>
          <p:cNvPr name="Group 13" id="13"/>
          <p:cNvGrpSpPr/>
          <p:nvPr/>
        </p:nvGrpSpPr>
        <p:grpSpPr>
          <a:xfrm rot="0">
            <a:off x="6591650" y="7147113"/>
            <a:ext cx="4310628" cy="1546173"/>
            <a:chOff x="0" y="0"/>
            <a:chExt cx="5747504" cy="2061564"/>
          </a:xfrm>
        </p:grpSpPr>
        <p:sp>
          <p:nvSpPr>
            <p:cNvPr name="TextBox 14" id="14"/>
            <p:cNvSpPr txBox="true"/>
            <p:nvPr/>
          </p:nvSpPr>
          <p:spPr>
            <a:xfrm rot="0">
              <a:off x="0" y="-28575"/>
              <a:ext cx="5747504" cy="784913"/>
            </a:xfrm>
            <a:prstGeom prst="rect">
              <a:avLst/>
            </a:prstGeom>
          </p:spPr>
          <p:txBody>
            <a:bodyPr anchor="t" rtlCol="false" tIns="0" lIns="0" bIns="0" rIns="0">
              <a:spAutoFit/>
            </a:bodyPr>
            <a:lstStyle/>
            <a:p>
              <a:pPr algn="l" marL="0" indent="0" lvl="0">
                <a:lnSpc>
                  <a:spcPts val="4897"/>
                </a:lnSpc>
                <a:spcBef>
                  <a:spcPct val="0"/>
                </a:spcBef>
              </a:pPr>
              <a:r>
                <a:rPr lang="en-US" sz="3766">
                  <a:solidFill>
                    <a:srgbClr val="000000"/>
                  </a:solidFill>
                  <a:latin typeface="Hammersmith One"/>
                </a:rPr>
                <a:t>TOUCH SENSOR  </a:t>
              </a:r>
            </a:p>
          </p:txBody>
        </p:sp>
        <p:sp>
          <p:nvSpPr>
            <p:cNvPr name="TextBox 15" id="15"/>
            <p:cNvSpPr txBox="true"/>
            <p:nvPr/>
          </p:nvSpPr>
          <p:spPr>
            <a:xfrm rot="0">
              <a:off x="0" y="978758"/>
              <a:ext cx="5747504" cy="1082806"/>
            </a:xfrm>
            <a:prstGeom prst="rect">
              <a:avLst/>
            </a:prstGeom>
          </p:spPr>
          <p:txBody>
            <a:bodyPr anchor="t" rtlCol="false" tIns="0" lIns="0" bIns="0" rIns="0">
              <a:spAutoFit/>
            </a:bodyPr>
            <a:lstStyle/>
            <a:p>
              <a:pPr>
                <a:lnSpc>
                  <a:spcPts val="3314"/>
                </a:lnSpc>
              </a:pPr>
              <a:r>
                <a:rPr lang="en-US" sz="2367">
                  <a:solidFill>
                    <a:srgbClr val="000000"/>
                  </a:solidFill>
                  <a:latin typeface="Clear Sans Regular"/>
                </a:rPr>
                <a:t>USED FOR HELMET DETECTION</a:t>
              </a:r>
            </a:p>
            <a:p>
              <a:pPr algn="l" marL="0" indent="0" lvl="0">
                <a:lnSpc>
                  <a:spcPts val="3314"/>
                </a:lnSpc>
                <a:spcBef>
                  <a:spcPct val="0"/>
                </a:spcBef>
              </a:pPr>
            </a:p>
          </p:txBody>
        </p:sp>
      </p:grpSp>
      <p:grpSp>
        <p:nvGrpSpPr>
          <p:cNvPr name="Group 16" id="16"/>
          <p:cNvGrpSpPr/>
          <p:nvPr/>
        </p:nvGrpSpPr>
        <p:grpSpPr>
          <a:xfrm rot="0">
            <a:off x="12316040" y="7147113"/>
            <a:ext cx="4381852" cy="1996895"/>
            <a:chOff x="0" y="0"/>
            <a:chExt cx="5842469" cy="2662527"/>
          </a:xfrm>
        </p:grpSpPr>
        <p:sp>
          <p:nvSpPr>
            <p:cNvPr name="TextBox 17" id="17"/>
            <p:cNvSpPr txBox="true"/>
            <p:nvPr/>
          </p:nvSpPr>
          <p:spPr>
            <a:xfrm rot="0">
              <a:off x="0" y="-28575"/>
              <a:ext cx="5842469" cy="797410"/>
            </a:xfrm>
            <a:prstGeom prst="rect">
              <a:avLst/>
            </a:prstGeom>
          </p:spPr>
          <p:txBody>
            <a:bodyPr anchor="t" rtlCol="false" tIns="0" lIns="0" bIns="0" rIns="0">
              <a:spAutoFit/>
            </a:bodyPr>
            <a:lstStyle/>
            <a:p>
              <a:pPr algn="l" marL="0" indent="0" lvl="0">
                <a:lnSpc>
                  <a:spcPts val="4977"/>
                </a:lnSpc>
                <a:spcBef>
                  <a:spcPct val="0"/>
                </a:spcBef>
              </a:pPr>
              <a:r>
                <a:rPr lang="en-US" sz="3829">
                  <a:solidFill>
                    <a:srgbClr val="000000"/>
                  </a:solidFill>
                  <a:latin typeface="Hammersmith One"/>
                </a:rPr>
                <a:t>MQ3 GAS SENSOR </a:t>
              </a:r>
            </a:p>
          </p:txBody>
        </p:sp>
        <p:sp>
          <p:nvSpPr>
            <p:cNvPr name="TextBox 18" id="18"/>
            <p:cNvSpPr txBox="true"/>
            <p:nvPr/>
          </p:nvSpPr>
          <p:spPr>
            <a:xfrm rot="0">
              <a:off x="0" y="995717"/>
              <a:ext cx="5842469" cy="1666811"/>
            </a:xfrm>
            <a:prstGeom prst="rect">
              <a:avLst/>
            </a:prstGeom>
          </p:spPr>
          <p:txBody>
            <a:bodyPr anchor="t" rtlCol="false" tIns="0" lIns="0" bIns="0" rIns="0">
              <a:spAutoFit/>
            </a:bodyPr>
            <a:lstStyle/>
            <a:p>
              <a:pPr>
                <a:lnSpc>
                  <a:spcPts val="3369"/>
                </a:lnSpc>
              </a:pPr>
              <a:r>
                <a:rPr lang="en-US" sz="2406">
                  <a:solidFill>
                    <a:srgbClr val="000000"/>
                  </a:solidFill>
                  <a:latin typeface="Clear Sans Regular"/>
                </a:rPr>
                <a:t>USED FOR ALCOHOL DETECTION</a:t>
              </a:r>
            </a:p>
            <a:p>
              <a:pPr algn="l" marL="0" indent="0" lvl="0">
                <a:lnSpc>
                  <a:spcPts val="336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22298"/>
            <a:ext cx="7230691" cy="2617958"/>
            <a:chOff x="0" y="0"/>
            <a:chExt cx="9640922" cy="3490610"/>
          </a:xfrm>
        </p:grpSpPr>
        <p:sp>
          <p:nvSpPr>
            <p:cNvPr name="TextBox 3" id="3"/>
            <p:cNvSpPr txBox="true"/>
            <p:nvPr/>
          </p:nvSpPr>
          <p:spPr>
            <a:xfrm rot="0">
              <a:off x="0" y="76200"/>
              <a:ext cx="9640922" cy="2765214"/>
            </a:xfrm>
            <a:prstGeom prst="rect">
              <a:avLst/>
            </a:prstGeom>
          </p:spPr>
          <p:txBody>
            <a:bodyPr anchor="t" rtlCol="false" tIns="0" lIns="0" bIns="0" rIns="0">
              <a:spAutoFit/>
            </a:bodyPr>
            <a:lstStyle/>
            <a:p>
              <a:pPr algn="l" marL="0" indent="0" lvl="0">
                <a:lnSpc>
                  <a:spcPts val="8030"/>
                </a:lnSpc>
                <a:spcBef>
                  <a:spcPct val="0"/>
                </a:spcBef>
              </a:pPr>
              <a:r>
                <a:rPr lang="en-US" sz="7300">
                  <a:solidFill>
                    <a:srgbClr val="000000"/>
                  </a:solidFill>
                  <a:latin typeface="Open Sans Extra Bold Bold"/>
                </a:rPr>
                <a:t>Components Used</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057233"/>
              <a:ext cx="5864091" cy="433377"/>
            </a:xfrm>
            <a:prstGeom prst="rect">
              <a:avLst/>
            </a:prstGeom>
          </p:spPr>
        </p:pic>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4"/>
          <a:srcRect l="0" t="5198" r="0" b="0"/>
          <a:stretch>
            <a:fillRect/>
          </a:stretch>
        </p:blipFill>
        <p:spPr>
          <a:xfrm flipH="false" flipV="false" rot="0">
            <a:off x="4194030" y="3440256"/>
            <a:ext cx="3625860" cy="343735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158722" y="4151933"/>
            <a:ext cx="6142432" cy="2175445"/>
          </a:xfrm>
          <a:prstGeom prst="rect">
            <a:avLst/>
          </a:prstGeom>
        </p:spPr>
      </p:pic>
      <p:grpSp>
        <p:nvGrpSpPr>
          <p:cNvPr name="Group 8" id="8"/>
          <p:cNvGrpSpPr/>
          <p:nvPr/>
        </p:nvGrpSpPr>
        <p:grpSpPr>
          <a:xfrm rot="0">
            <a:off x="3872871" y="6718914"/>
            <a:ext cx="4776525" cy="2053176"/>
            <a:chOff x="0" y="0"/>
            <a:chExt cx="6368700" cy="2737569"/>
          </a:xfrm>
        </p:grpSpPr>
        <p:sp>
          <p:nvSpPr>
            <p:cNvPr name="TextBox 9" id="9"/>
            <p:cNvSpPr txBox="true"/>
            <p:nvPr/>
          </p:nvSpPr>
          <p:spPr>
            <a:xfrm rot="0">
              <a:off x="0" y="-28575"/>
              <a:ext cx="6368700" cy="793788"/>
            </a:xfrm>
            <a:prstGeom prst="rect">
              <a:avLst/>
            </a:prstGeom>
          </p:spPr>
          <p:txBody>
            <a:bodyPr anchor="t" rtlCol="false" tIns="0" lIns="0" bIns="0" rIns="0">
              <a:spAutoFit/>
            </a:bodyPr>
            <a:lstStyle/>
            <a:p>
              <a:pPr algn="l" marL="0" indent="0" lvl="0">
                <a:lnSpc>
                  <a:spcPts val="4954"/>
                </a:lnSpc>
                <a:spcBef>
                  <a:spcPct val="0"/>
                </a:spcBef>
              </a:pPr>
              <a:r>
                <a:rPr lang="en-US" sz="3811">
                  <a:solidFill>
                    <a:srgbClr val="000000"/>
                  </a:solidFill>
                  <a:latin typeface="Hammersmith One"/>
                </a:rPr>
                <a:t>VIBRATION SENSOR</a:t>
              </a:r>
              <a:r>
                <a:rPr lang="en-US" sz="3811" u="none">
                  <a:solidFill>
                    <a:srgbClr val="000000"/>
                  </a:solidFill>
                  <a:latin typeface="Hammersmith One"/>
                </a:rPr>
                <a:t> </a:t>
              </a:r>
            </a:p>
          </p:txBody>
        </p:sp>
        <p:sp>
          <p:nvSpPr>
            <p:cNvPr name="TextBox 10" id="10"/>
            <p:cNvSpPr txBox="true"/>
            <p:nvPr/>
          </p:nvSpPr>
          <p:spPr>
            <a:xfrm rot="0">
              <a:off x="0" y="1000326"/>
              <a:ext cx="6368700" cy="1737242"/>
            </a:xfrm>
            <a:prstGeom prst="rect">
              <a:avLst/>
            </a:prstGeom>
          </p:spPr>
          <p:txBody>
            <a:bodyPr anchor="t" rtlCol="false" tIns="0" lIns="0" bIns="0" rIns="0">
              <a:spAutoFit/>
            </a:bodyPr>
            <a:lstStyle/>
            <a:p>
              <a:pPr>
                <a:lnSpc>
                  <a:spcPts val="3658"/>
                </a:lnSpc>
              </a:pPr>
              <a:r>
                <a:rPr lang="en-US" sz="2613">
                  <a:solidFill>
                    <a:srgbClr val="000000"/>
                  </a:solidFill>
                  <a:latin typeface="Clear Sans Regular"/>
                </a:rPr>
                <a:t>USED FOR ACCIDENT DETECTION</a:t>
              </a:r>
            </a:p>
            <a:p>
              <a:pPr algn="l" marL="0" indent="0" lvl="0">
                <a:lnSpc>
                  <a:spcPts val="3353"/>
                </a:lnSpc>
                <a:spcBef>
                  <a:spcPct val="0"/>
                </a:spcBef>
              </a:pPr>
            </a:p>
          </p:txBody>
        </p:sp>
      </p:grpSp>
      <p:grpSp>
        <p:nvGrpSpPr>
          <p:cNvPr name="Group 11" id="11"/>
          <p:cNvGrpSpPr/>
          <p:nvPr/>
        </p:nvGrpSpPr>
        <p:grpSpPr>
          <a:xfrm rot="0">
            <a:off x="10735652" y="6486072"/>
            <a:ext cx="4388741" cy="1519159"/>
            <a:chOff x="0" y="0"/>
            <a:chExt cx="5851654" cy="2025546"/>
          </a:xfrm>
        </p:grpSpPr>
        <p:sp>
          <p:nvSpPr>
            <p:cNvPr name="TextBox 12" id="12"/>
            <p:cNvSpPr txBox="true"/>
            <p:nvPr/>
          </p:nvSpPr>
          <p:spPr>
            <a:xfrm rot="0">
              <a:off x="0" y="-28575"/>
              <a:ext cx="5851654" cy="769733"/>
            </a:xfrm>
            <a:prstGeom prst="rect">
              <a:avLst/>
            </a:prstGeom>
          </p:spPr>
          <p:txBody>
            <a:bodyPr anchor="t" rtlCol="false" tIns="0" lIns="0" bIns="0" rIns="0">
              <a:spAutoFit/>
            </a:bodyPr>
            <a:lstStyle/>
            <a:p>
              <a:pPr algn="l" marL="0" indent="0" lvl="0">
                <a:lnSpc>
                  <a:spcPts val="4798"/>
                </a:lnSpc>
                <a:spcBef>
                  <a:spcPct val="0"/>
                </a:spcBef>
              </a:pPr>
              <a:r>
                <a:rPr lang="en-US" sz="3691">
                  <a:solidFill>
                    <a:srgbClr val="000000"/>
                  </a:solidFill>
                  <a:latin typeface="Hammersmith One"/>
                </a:rPr>
                <a:t>          LCD</a:t>
              </a:r>
              <a:r>
                <a:rPr lang="en-US" sz="3691">
                  <a:solidFill>
                    <a:srgbClr val="000000"/>
                  </a:solidFill>
                  <a:latin typeface="Hammersmith One"/>
                </a:rPr>
                <a:t> </a:t>
              </a:r>
            </a:p>
          </p:txBody>
        </p:sp>
        <p:sp>
          <p:nvSpPr>
            <p:cNvPr name="TextBox 13" id="13"/>
            <p:cNvSpPr txBox="true"/>
            <p:nvPr/>
          </p:nvSpPr>
          <p:spPr>
            <a:xfrm rot="0">
              <a:off x="0" y="958158"/>
              <a:ext cx="5851654" cy="1067388"/>
            </a:xfrm>
            <a:prstGeom prst="rect">
              <a:avLst/>
            </a:prstGeom>
          </p:spPr>
          <p:txBody>
            <a:bodyPr anchor="t" rtlCol="false" tIns="0" lIns="0" bIns="0" rIns="0">
              <a:spAutoFit/>
            </a:bodyPr>
            <a:lstStyle/>
            <a:p>
              <a:pPr>
                <a:lnSpc>
                  <a:spcPts val="3248"/>
                </a:lnSpc>
              </a:pPr>
              <a:r>
                <a:rPr lang="en-US" sz="2320">
                  <a:solidFill>
                    <a:srgbClr val="000000"/>
                  </a:solidFill>
                  <a:latin typeface="Clear Sans Regular"/>
                </a:rPr>
                <a:t>USED FOR </a:t>
              </a:r>
              <a:r>
                <a:rPr lang="en-US" sz="2320">
                  <a:solidFill>
                    <a:srgbClr val="000000"/>
                  </a:solidFill>
                  <a:latin typeface="Clear Sans Regular"/>
                </a:rPr>
                <a:t>DISPLAYING OUTPUT.</a:t>
              </a:r>
            </a:p>
            <a:p>
              <a:pPr algn="l" marL="0" indent="0" lvl="0">
                <a:lnSpc>
                  <a:spcPts val="3248"/>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983596" y="1991773"/>
            <a:ext cx="12608808" cy="6303453"/>
            <a:chOff x="0" y="0"/>
            <a:chExt cx="16811744" cy="840460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8403569" y="-3569"/>
              <a:ext cx="8404605" cy="841174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3569" y="-3569"/>
              <a:ext cx="8404605" cy="8411744"/>
            </a:xfrm>
            <a:prstGeom prst="rect">
              <a:avLst/>
            </a:prstGeom>
          </p:spPr>
        </p:pic>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432196" y="624308"/>
            <a:ext cx="689712" cy="702485"/>
          </a:xfrm>
          <a:prstGeom prst="rect">
            <a:avLst/>
          </a:prstGeom>
        </p:spPr>
      </p:pic>
      <p:pic>
        <p:nvPicPr>
          <p:cNvPr name="Picture 6" id="6"/>
          <p:cNvPicPr>
            <a:picLocks noChangeAspect="true"/>
          </p:cNvPicPr>
          <p:nvPr/>
        </p:nvPicPr>
        <p:blipFill>
          <a:blip r:embed="rId6"/>
          <a:srcRect l="10038" t="16125" r="11313" b="0"/>
          <a:stretch>
            <a:fillRect/>
          </a:stretch>
        </p:blipFill>
        <p:spPr>
          <a:xfrm flipH="false" flipV="false" rot="0">
            <a:off x="1859419" y="1481015"/>
            <a:ext cx="14569163" cy="8086979"/>
          </a:xfrm>
          <a:prstGeom prst="rect">
            <a:avLst/>
          </a:prstGeom>
        </p:spPr>
      </p:pic>
      <p:sp>
        <p:nvSpPr>
          <p:cNvPr name="TextBox 7" id="7"/>
          <p:cNvSpPr txBox="true"/>
          <p:nvPr/>
        </p:nvSpPr>
        <p:spPr>
          <a:xfrm rot="0">
            <a:off x="1373958" y="633535"/>
            <a:ext cx="7770042" cy="847480"/>
          </a:xfrm>
          <a:prstGeom prst="rect">
            <a:avLst/>
          </a:prstGeom>
        </p:spPr>
        <p:txBody>
          <a:bodyPr anchor="t" rtlCol="false" tIns="0" lIns="0" bIns="0" rIns="0">
            <a:spAutoFit/>
          </a:bodyPr>
          <a:lstStyle/>
          <a:p>
            <a:pPr marL="0" indent="0" lvl="0">
              <a:lnSpc>
                <a:spcPts val="6578"/>
              </a:lnSpc>
              <a:spcBef>
                <a:spcPct val="0"/>
              </a:spcBef>
            </a:pPr>
            <a:r>
              <a:rPr lang="en-US" sz="5980">
                <a:solidFill>
                  <a:srgbClr val="000000"/>
                </a:solidFill>
                <a:latin typeface="Open Sans Extra Bold Bold"/>
              </a:rPr>
              <a:t>Experimental Setup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983596" y="1991773"/>
            <a:ext cx="12608808" cy="6303453"/>
            <a:chOff x="0" y="0"/>
            <a:chExt cx="16811744" cy="840460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8403569" y="-3569"/>
              <a:ext cx="8404605" cy="841174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 t="0" r="34" b="0"/>
            <a:stretch>
              <a:fillRect/>
            </a:stretch>
          </p:blipFill>
          <p:spPr>
            <a:xfrm flipH="false" flipV="false" rot="-5400000">
              <a:off x="3569" y="-3569"/>
              <a:ext cx="8404605" cy="8411744"/>
            </a:xfrm>
            <a:prstGeom prst="rect">
              <a:avLst/>
            </a:prstGeom>
          </p:spPr>
        </p:pic>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432196" y="624308"/>
            <a:ext cx="689712" cy="702485"/>
          </a:xfrm>
          <a:prstGeom prst="rect">
            <a:avLst/>
          </a:prstGeom>
        </p:spPr>
      </p:pic>
      <p:pic>
        <p:nvPicPr>
          <p:cNvPr name="Picture 6" id="6"/>
          <p:cNvPicPr>
            <a:picLocks noChangeAspect="true"/>
          </p:cNvPicPr>
          <p:nvPr/>
        </p:nvPicPr>
        <p:blipFill>
          <a:blip r:embed="rId6"/>
          <a:srcRect l="812" t="0" r="812" b="0"/>
          <a:stretch>
            <a:fillRect/>
          </a:stretch>
        </p:blipFill>
        <p:spPr>
          <a:xfrm flipH="false" flipV="false" rot="0">
            <a:off x="1563961" y="2207902"/>
            <a:ext cx="15160077" cy="6828375"/>
          </a:xfrm>
          <a:prstGeom prst="rect">
            <a:avLst/>
          </a:prstGeom>
        </p:spPr>
      </p:pic>
      <p:sp>
        <p:nvSpPr>
          <p:cNvPr name="TextBox 7" id="7"/>
          <p:cNvSpPr txBox="true"/>
          <p:nvPr/>
        </p:nvSpPr>
        <p:spPr>
          <a:xfrm rot="0">
            <a:off x="1373958" y="633535"/>
            <a:ext cx="7770042" cy="847480"/>
          </a:xfrm>
          <a:prstGeom prst="rect">
            <a:avLst/>
          </a:prstGeom>
        </p:spPr>
        <p:txBody>
          <a:bodyPr anchor="t" rtlCol="false" tIns="0" lIns="0" bIns="0" rIns="0">
            <a:spAutoFit/>
          </a:bodyPr>
          <a:lstStyle/>
          <a:p>
            <a:pPr marL="0" indent="0" lvl="0">
              <a:lnSpc>
                <a:spcPts val="6578"/>
              </a:lnSpc>
              <a:spcBef>
                <a:spcPct val="0"/>
              </a:spcBef>
            </a:pPr>
            <a:r>
              <a:rPr lang="en-US" sz="5980">
                <a:solidFill>
                  <a:srgbClr val="000000"/>
                </a:solidFill>
                <a:latin typeface="Open Sans Extra Bold Bold"/>
              </a:rPr>
              <a:t>Experimental Setup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DAEvoMGLJKI</dc:identifier>
  <dcterms:modified xsi:type="dcterms:W3CDTF">2011-08-01T06:04:30Z</dcterms:modified>
  <cp:revision>1</cp:revision>
  <dc:title>Smart Helmet</dc:title>
</cp:coreProperties>
</file>